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3"/>
    <p:restoredTop sz="77404"/>
  </p:normalViewPr>
  <p:slideViewPr>
    <p:cSldViewPr snapToGrid="0" snapToObjects="1">
      <p:cViewPr varScale="1">
        <p:scale>
          <a:sx n="109" d="100"/>
          <a:sy n="109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 Greeting and intro team name </a:t>
            </a:r>
            <a:endParaRPr lang="en-CA" b="0" dirty="0">
              <a:effectLst/>
            </a:endParaRP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Introduce the journey to design the mobile fitness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52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rtl="0"/>
            <a:r>
              <a:rPr lang="en-CA" sz="1200" b="0" i="0" u="none" strike="noStrike" dirty="0">
                <a:effectLst/>
                <a:latin typeface="+mn-lt"/>
                <a:ea typeface="+mn-ea"/>
                <a:cs typeface="+mn-cs"/>
                <a:sym typeface="Helvetica"/>
              </a:rPr>
              <a:t>we think maybe the main reason should be lack of motivation to start an exercise </a:t>
            </a:r>
            <a:endParaRPr lang="en-CA" b="0" dirty="0">
              <a:effectLst/>
            </a:endParaRPr>
          </a:p>
          <a:p>
            <a:br>
              <a:rPr lang="en-CA" dirty="0"/>
            </a:b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 Now we reach to the most important question in the survey  </a:t>
            </a:r>
            <a:endParaRPr lang="en-CA" b="0" dirty="0">
              <a:effectLst/>
            </a:endParaRPr>
          </a:p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we find out that people love exercising with their friends. </a:t>
            </a:r>
            <a:endParaRPr lang="en-CA" b="0" dirty="0">
              <a:effectLst/>
            </a:endParaRPr>
          </a:p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This corresponds to the result from interviewing the fencing athletes who said group training </a:t>
            </a:r>
            <a:endParaRPr lang="en-CA" b="0" dirty="0">
              <a:effectLst/>
            </a:endParaRPr>
          </a:p>
          <a:p>
            <a:br>
              <a:rPr lang="en-CA" dirty="0"/>
            </a:b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from the user analysis, we find the main reason is a lack of motivation to start a physical activity</a:t>
            </a:r>
            <a:endParaRPr lang="en-CA" b="0" dirty="0">
              <a:effectLst/>
            </a:endParaRP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1. our app design will be focusing on promoting users to start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2. This is different from the current fitness app which mainly focuses on how to build muscles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3. Here is the map for the main features of the design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51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Virtual character is the mini-me for the users. </a:t>
            </a:r>
            <a:endParaRPr lang="en-CA" b="0" dirty="0">
              <a:effectLst/>
            </a:endParaRP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The virtual character will grow and changes with the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9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The achievement feature provides the feeling of success when users finish their fitness plan. </a:t>
            </a:r>
            <a:endParaRPr lang="en-CA" b="0" dirty="0">
              <a:effectLst/>
            </a:endParaRPr>
          </a:p>
          <a:p>
            <a:pPr rtl="0" fontAlgn="base"/>
            <a:br>
              <a:rPr lang="en-CA" dirty="0"/>
            </a:br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This positive feedback will promote the user to start</a:t>
            </a:r>
          </a:p>
          <a:p>
            <a:pPr rtl="0" fontAlgn="base"/>
            <a:endParaRPr lang="en-CA" sz="1400" b="0" i="0" u="none" strike="noStrike" dirty="0">
              <a:effectLst/>
              <a:latin typeface="+mj-lt"/>
              <a:ea typeface="+mj-ea"/>
              <a:cs typeface="+mj-cs"/>
              <a:sym typeface="Arial"/>
            </a:endParaRP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 and the achievement rewards can be used to unlock some skin features for the virtual character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83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 from the user analysis, we find out that people love exercising with friends. </a:t>
            </a:r>
          </a:p>
          <a:p>
            <a:pPr rtl="0"/>
            <a:endParaRPr lang="en-CA" b="0" dirty="0">
              <a:effectLst/>
            </a:endParaRP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We design this finding local friend feature to connect the users from a virtual screen to  the real world.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They can become exercising buddies and even life-long true friends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42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Fitness page </a:t>
            </a:r>
            <a:endParaRPr lang="en-CA" b="0" dirty="0">
              <a:effectLst/>
            </a:endParaRP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We made a lot of effort designing the multi-function button on the fitness page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We change it to a multi-function pop up button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 in the pilot user ability test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The plus and rainbow button gives the users hard time to know it is a button to click 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We changed it to a gear button to show that it is a multi-function button.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3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Shop </a:t>
            </a:r>
            <a:endParaRPr lang="en-CA" b="0" dirty="0">
              <a:effectLst/>
            </a:endParaRP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Virtual character is an eye-catching point in our app. We replaced the stick man design with a more virtual appealing one.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We add the details to the panels for different types of outfits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Moreover, in the high-fidelity prototype, we add the my button to indicate the items which the users have.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Start with this question with my experiences </a:t>
            </a:r>
            <a:endParaRPr lang="en-CA" b="0" dirty="0">
              <a:effectLst/>
            </a:endParaRP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1. Million times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2. I always find excuses to stay home and play video games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3. If you have the same situation as me here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This is the trigger for our team to design a fitness incentive app.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2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Our problem space is to design a product  to help people to start a physical activity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Target Audience: people aged between 18 and 40 years old who easily give up their fitness plan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55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three methods : </a:t>
            </a:r>
            <a:endParaRPr lang="en-CA" b="0" dirty="0">
              <a:effectLst/>
            </a:endParaRP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Got over 1000 survey results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Interviewed nine stakeholders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Observed two university students </a:t>
            </a:r>
          </a:p>
          <a:p>
            <a:pPr rtl="0" fontAlgn="base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Focus on survey result 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CA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from survey results we get two main reasons for unwilling to do exercise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CA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 is it really too busy?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CA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we asked two questions about free time per day and exercise time per day in the survey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we did cross-tabulations with the two questions. </a:t>
            </a:r>
          </a:p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We find out that </a:t>
            </a:r>
          </a:p>
          <a:p>
            <a:pPr marL="342900" indent="-342900" rtl="0">
              <a:buAutoNum type="arabicPeriod"/>
            </a:pPr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among people who have a lot of free time,  more than 60% of them spend less than an hour exercising per day. </a:t>
            </a:r>
          </a:p>
          <a:p>
            <a:pPr marL="342900" indent="-342900" rtl="0">
              <a:buAutoNum type="arabicPeriod"/>
            </a:pPr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Too busy is just an excuse 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en-CA" sz="1400" b="0" i="0" u="none" strike="noStrike" dirty="0">
                <a:effectLst/>
                <a:latin typeface="+mj-lt"/>
                <a:ea typeface="+mj-ea"/>
                <a:cs typeface="+mj-cs"/>
                <a:sym typeface="Arial"/>
              </a:rPr>
              <a:t> Because they do a lot of other activities in their free time </a:t>
            </a:r>
            <a:endParaRPr lang="en-CA" b="0" dirty="0">
              <a:effectLst/>
            </a:endParaRPr>
          </a:p>
          <a:p>
            <a:br>
              <a:rPr lang="en-CA" dirty="0"/>
            </a:b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9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文本"/>
          <p:cNvSpPr txBox="1">
            <a:spLocks noGrp="1"/>
          </p:cNvSpPr>
          <p:nvPr>
            <p:ph type="title"/>
          </p:nvPr>
        </p:nvSpPr>
        <p:spPr>
          <a:xfrm>
            <a:off x="1143000" y="841772"/>
            <a:ext cx="6858000" cy="1790701"/>
          </a:xfrm>
          <a:prstGeom prst="rect">
            <a:avLst/>
          </a:prstGeom>
        </p:spPr>
        <p:txBody>
          <a:bodyPr lIns="34289" tIns="34289" rIns="34289" bIns="34289" anchor="b"/>
          <a:lstStyle>
            <a:lvl1pPr algn="ctr" defTabSz="685800"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318207" y="4812657"/>
            <a:ext cx="197144" cy="183055"/>
          </a:xfrm>
          <a:prstGeom prst="rect">
            <a:avLst/>
          </a:prstGeom>
        </p:spPr>
        <p:txBody>
          <a:bodyPr lIns="34289" tIns="34289" rIns="34289" bIns="34289">
            <a:spAutoFit/>
          </a:bodyPr>
          <a:lstStyle>
            <a:lvl1pPr defTabSz="6858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标题文本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4"/>
          </a:xfrm>
          <a:prstGeom prst="rect">
            <a:avLst/>
          </a:prstGeom>
        </p:spPr>
        <p:txBody>
          <a:bodyPr lIns="34289" tIns="34289" rIns="34289" bIns="34289" anchor="ctr"/>
          <a:lstStyle>
            <a:lvl1pPr defTabSz="685800">
              <a:lnSpc>
                <a:spcPct val="9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5"/>
          </a:xfrm>
          <a:prstGeom prst="rect">
            <a:avLst/>
          </a:prstGeom>
        </p:spPr>
        <p:txBody>
          <a:bodyPr lIns="34289" tIns="34289" rIns="34289" bIns="34289"/>
          <a:lstStyle>
            <a:lvl1pPr marL="163285" indent="-163285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7700" indent="-1905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56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828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318207" y="4812657"/>
            <a:ext cx="197144" cy="183055"/>
          </a:xfrm>
          <a:prstGeom prst="rect">
            <a:avLst/>
          </a:prstGeom>
        </p:spPr>
        <p:txBody>
          <a:bodyPr lIns="34289" tIns="34289" rIns="34289" bIns="34289">
            <a:spAutoFit/>
          </a:bodyPr>
          <a:lstStyle>
            <a:lvl1pPr defTabSz="6858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单个时间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67935" y="3613287"/>
            <a:ext cx="1347298" cy="226641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4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  <a:lvl2pPr marL="0" indent="45720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4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2pPr>
            <a:lvl3pPr marL="0" indent="91440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4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3pPr>
            <a:lvl4pPr marL="0" indent="137160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4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4pPr>
            <a:lvl5pPr marL="0" indent="182880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4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5pPr>
          </a:lstStyle>
          <a:p>
            <a:r>
              <a:t>单击以编辑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文本占位符 50"/>
          <p:cNvSpPr>
            <a:spLocks noGrp="1"/>
          </p:cNvSpPr>
          <p:nvPr>
            <p:ph type="body" sz="quarter" idx="21"/>
          </p:nvPr>
        </p:nvSpPr>
        <p:spPr>
          <a:xfrm>
            <a:off x="1367935" y="3908222"/>
            <a:ext cx="1360176" cy="529829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27" name="文本占位符 48"/>
          <p:cNvSpPr>
            <a:spLocks noGrp="1"/>
          </p:cNvSpPr>
          <p:nvPr>
            <p:ph type="body" sz="quarter" idx="22" hasCustomPrompt="1"/>
          </p:nvPr>
        </p:nvSpPr>
        <p:spPr>
          <a:xfrm>
            <a:off x="3100556" y="3613287"/>
            <a:ext cx="1347298" cy="226641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defTabSz="480059">
              <a:lnSpc>
                <a:spcPct val="90000"/>
              </a:lnSpc>
              <a:spcBef>
                <a:spcPts val="500"/>
              </a:spcBef>
              <a:buClrTx/>
              <a:buSzTx/>
              <a:buFontTx/>
              <a:buNone/>
              <a:defRPr sz="980" b="1">
                <a:solidFill>
                  <a:srgbClr val="172DA6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单击以编辑</a:t>
            </a:r>
          </a:p>
        </p:txBody>
      </p:sp>
      <p:sp>
        <p:nvSpPr>
          <p:cNvPr id="128" name="文本占位符 50"/>
          <p:cNvSpPr>
            <a:spLocks noGrp="1"/>
          </p:cNvSpPr>
          <p:nvPr>
            <p:ph type="body" sz="quarter" idx="23"/>
          </p:nvPr>
        </p:nvSpPr>
        <p:spPr>
          <a:xfrm>
            <a:off x="3100556" y="3908222"/>
            <a:ext cx="1360177" cy="529829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29" name="文本占位符 48"/>
          <p:cNvSpPr>
            <a:spLocks noGrp="1"/>
          </p:cNvSpPr>
          <p:nvPr>
            <p:ph type="body" sz="quarter" idx="24" hasCustomPrompt="1"/>
          </p:nvPr>
        </p:nvSpPr>
        <p:spPr>
          <a:xfrm>
            <a:off x="4833178" y="3613287"/>
            <a:ext cx="1347298" cy="226641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defTabSz="480059">
              <a:lnSpc>
                <a:spcPct val="90000"/>
              </a:lnSpc>
              <a:spcBef>
                <a:spcPts val="500"/>
              </a:spcBef>
              <a:buClrTx/>
              <a:buSzTx/>
              <a:buFontTx/>
              <a:buNone/>
              <a:defRPr sz="980" b="1">
                <a:solidFill>
                  <a:srgbClr val="00B0F0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单击以编辑</a:t>
            </a:r>
          </a:p>
        </p:txBody>
      </p:sp>
      <p:sp>
        <p:nvSpPr>
          <p:cNvPr id="130" name="文本占位符 50"/>
          <p:cNvSpPr>
            <a:spLocks noGrp="1"/>
          </p:cNvSpPr>
          <p:nvPr>
            <p:ph type="body" sz="quarter" idx="25"/>
          </p:nvPr>
        </p:nvSpPr>
        <p:spPr>
          <a:xfrm>
            <a:off x="4833178" y="3908222"/>
            <a:ext cx="1360176" cy="529829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31" name="文本占位符 48"/>
          <p:cNvSpPr>
            <a:spLocks noGrp="1"/>
          </p:cNvSpPr>
          <p:nvPr>
            <p:ph type="body" sz="quarter" idx="26" hasCustomPrompt="1"/>
          </p:nvPr>
        </p:nvSpPr>
        <p:spPr>
          <a:xfrm>
            <a:off x="6565800" y="3613287"/>
            <a:ext cx="1347298" cy="226641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defTabSz="480059">
              <a:lnSpc>
                <a:spcPct val="90000"/>
              </a:lnSpc>
              <a:spcBef>
                <a:spcPts val="500"/>
              </a:spcBef>
              <a:buClrTx/>
              <a:buSzTx/>
              <a:buFontTx/>
              <a:buNone/>
              <a:defRPr sz="980" b="1">
                <a:solidFill>
                  <a:srgbClr val="20A472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单击以编辑</a:t>
            </a:r>
          </a:p>
        </p:txBody>
      </p:sp>
      <p:sp>
        <p:nvSpPr>
          <p:cNvPr id="132" name="文本占位符 50"/>
          <p:cNvSpPr>
            <a:spLocks noGrp="1"/>
          </p:cNvSpPr>
          <p:nvPr>
            <p:ph type="body" sz="quarter" idx="27"/>
          </p:nvPr>
        </p:nvSpPr>
        <p:spPr>
          <a:xfrm>
            <a:off x="6565800" y="3908222"/>
            <a:ext cx="1360176" cy="529829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172593" y="342900"/>
            <a:ext cx="8798815" cy="473203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2600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标题文本</a:t>
            </a:r>
          </a:p>
        </p:txBody>
      </p:sp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34289" tIns="34289" rIns="34289" bIns="34289">
            <a:spAutoFit/>
          </a:bodyPr>
          <a:lstStyle>
            <a:lvl1pPr defTabSz="685800">
              <a:defRPr sz="900">
                <a:solidFill>
                  <a:srgbClr val="888888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双时间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42136" y="3010891"/>
            <a:ext cx="886589" cy="226640"/>
          </a:xfrm>
          <a:prstGeom prst="rect">
            <a:avLst/>
          </a:prstGeom>
        </p:spPr>
        <p:txBody>
          <a:bodyPr lIns="0" tIns="0" rIns="0" bIns="0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  <a:lvl2pPr marL="0" indent="45720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2pPr>
            <a:lvl3pPr marL="0" indent="91440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3pPr>
            <a:lvl4pPr marL="0" indent="137160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4pPr>
            <a:lvl5pPr marL="0" indent="182880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5pPr>
          </a:lstStyle>
          <a:p>
            <a:r>
              <a:t>编辑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2" name="文本占位符 50"/>
          <p:cNvSpPr>
            <a:spLocks noGrp="1"/>
          </p:cNvSpPr>
          <p:nvPr>
            <p:ph type="body" sz="quarter" idx="21"/>
          </p:nvPr>
        </p:nvSpPr>
        <p:spPr>
          <a:xfrm>
            <a:off x="342136" y="3364633"/>
            <a:ext cx="886589" cy="887327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8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43" name="文本占位符 48"/>
          <p:cNvSpPr>
            <a:spLocks noGrp="1"/>
          </p:cNvSpPr>
          <p:nvPr>
            <p:ph type="body" sz="quarter" idx="22" hasCustomPrompt="1"/>
          </p:nvPr>
        </p:nvSpPr>
        <p:spPr>
          <a:xfrm>
            <a:off x="1379327" y="3010891"/>
            <a:ext cx="906673" cy="226640"/>
          </a:xfrm>
          <a:prstGeom prst="rect">
            <a:avLst/>
          </a:prstGeom>
        </p:spPr>
        <p:txBody>
          <a:bodyPr lIns="0" tIns="0" rIns="0" bIns="0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172DA6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编辑</a:t>
            </a:r>
          </a:p>
        </p:txBody>
      </p:sp>
      <p:sp>
        <p:nvSpPr>
          <p:cNvPr id="144" name="文本占位符 50"/>
          <p:cNvSpPr>
            <a:spLocks noGrp="1"/>
          </p:cNvSpPr>
          <p:nvPr>
            <p:ph type="body" sz="quarter" idx="23"/>
          </p:nvPr>
        </p:nvSpPr>
        <p:spPr>
          <a:xfrm>
            <a:off x="1379327" y="3364633"/>
            <a:ext cx="886589" cy="887327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8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45" name="文本占位符 48"/>
          <p:cNvSpPr>
            <a:spLocks noGrp="1"/>
          </p:cNvSpPr>
          <p:nvPr>
            <p:ph type="body" sz="quarter" idx="24" hasCustomPrompt="1"/>
          </p:nvPr>
        </p:nvSpPr>
        <p:spPr>
          <a:xfrm>
            <a:off x="2416518" y="3010891"/>
            <a:ext cx="885825" cy="226640"/>
          </a:xfrm>
          <a:prstGeom prst="rect">
            <a:avLst/>
          </a:prstGeom>
        </p:spPr>
        <p:txBody>
          <a:bodyPr lIns="0" tIns="0" rIns="0" bIns="0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00B0F0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编辑</a:t>
            </a:r>
          </a:p>
        </p:txBody>
      </p:sp>
      <p:sp>
        <p:nvSpPr>
          <p:cNvPr id="146" name="文本占位符 50"/>
          <p:cNvSpPr>
            <a:spLocks noGrp="1"/>
          </p:cNvSpPr>
          <p:nvPr>
            <p:ph type="body" sz="quarter" idx="25"/>
          </p:nvPr>
        </p:nvSpPr>
        <p:spPr>
          <a:xfrm>
            <a:off x="2416518" y="3364633"/>
            <a:ext cx="886589" cy="887327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8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47" name="文本占位符 48"/>
          <p:cNvSpPr>
            <a:spLocks noGrp="1"/>
          </p:cNvSpPr>
          <p:nvPr>
            <p:ph type="body" sz="quarter" idx="26" hasCustomPrompt="1"/>
          </p:nvPr>
        </p:nvSpPr>
        <p:spPr>
          <a:xfrm>
            <a:off x="3453708" y="3010891"/>
            <a:ext cx="885825" cy="226640"/>
          </a:xfrm>
          <a:prstGeom prst="rect">
            <a:avLst/>
          </a:prstGeom>
        </p:spPr>
        <p:txBody>
          <a:bodyPr lIns="0" tIns="0" rIns="0" bIns="0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20A472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编辑</a:t>
            </a:r>
          </a:p>
        </p:txBody>
      </p:sp>
      <p:sp>
        <p:nvSpPr>
          <p:cNvPr id="148" name="文本占位符 50"/>
          <p:cNvSpPr>
            <a:spLocks noGrp="1"/>
          </p:cNvSpPr>
          <p:nvPr>
            <p:ph type="body" sz="quarter" idx="27"/>
          </p:nvPr>
        </p:nvSpPr>
        <p:spPr>
          <a:xfrm>
            <a:off x="3453708" y="3364633"/>
            <a:ext cx="886589" cy="887327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8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49" name="文本占位符 48"/>
          <p:cNvSpPr>
            <a:spLocks noGrp="1"/>
          </p:cNvSpPr>
          <p:nvPr>
            <p:ph type="body" sz="quarter" idx="28" hasCustomPrompt="1"/>
          </p:nvPr>
        </p:nvSpPr>
        <p:spPr>
          <a:xfrm>
            <a:off x="4916422" y="3010891"/>
            <a:ext cx="885825" cy="226640"/>
          </a:xfrm>
          <a:prstGeom prst="rect">
            <a:avLst/>
          </a:prstGeom>
        </p:spPr>
        <p:txBody>
          <a:bodyPr lIns="0" tIns="0" rIns="0" bIns="0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B13DC8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编辑</a:t>
            </a:r>
          </a:p>
        </p:txBody>
      </p:sp>
      <p:sp>
        <p:nvSpPr>
          <p:cNvPr id="150" name="文本占位符 50"/>
          <p:cNvSpPr>
            <a:spLocks noGrp="1"/>
          </p:cNvSpPr>
          <p:nvPr>
            <p:ph type="body" sz="quarter" idx="29"/>
          </p:nvPr>
        </p:nvSpPr>
        <p:spPr>
          <a:xfrm>
            <a:off x="4916422" y="3364633"/>
            <a:ext cx="886589" cy="887327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8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51" name="文本占位符 48"/>
          <p:cNvSpPr>
            <a:spLocks noGrp="1"/>
          </p:cNvSpPr>
          <p:nvPr>
            <p:ph type="body" sz="quarter" idx="30" hasCustomPrompt="1"/>
          </p:nvPr>
        </p:nvSpPr>
        <p:spPr>
          <a:xfrm>
            <a:off x="5953613" y="3010891"/>
            <a:ext cx="885824" cy="226640"/>
          </a:xfrm>
          <a:prstGeom prst="rect">
            <a:avLst/>
          </a:prstGeom>
        </p:spPr>
        <p:txBody>
          <a:bodyPr lIns="0" tIns="0" rIns="0" bIns="0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172DA6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编辑</a:t>
            </a:r>
          </a:p>
        </p:txBody>
      </p:sp>
      <p:sp>
        <p:nvSpPr>
          <p:cNvPr id="152" name="文本占位符 50"/>
          <p:cNvSpPr>
            <a:spLocks noGrp="1"/>
          </p:cNvSpPr>
          <p:nvPr>
            <p:ph type="body" sz="quarter" idx="31"/>
          </p:nvPr>
        </p:nvSpPr>
        <p:spPr>
          <a:xfrm>
            <a:off x="5953613" y="3364633"/>
            <a:ext cx="886589" cy="887327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8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53" name="文本占位符 48"/>
          <p:cNvSpPr>
            <a:spLocks noGrp="1"/>
          </p:cNvSpPr>
          <p:nvPr>
            <p:ph type="body" sz="quarter" idx="32" hasCustomPrompt="1"/>
          </p:nvPr>
        </p:nvSpPr>
        <p:spPr>
          <a:xfrm>
            <a:off x="6990804" y="3010891"/>
            <a:ext cx="885824" cy="226640"/>
          </a:xfrm>
          <a:prstGeom prst="rect">
            <a:avLst/>
          </a:prstGeom>
        </p:spPr>
        <p:txBody>
          <a:bodyPr lIns="0" tIns="0" rIns="0" bIns="0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00B0F0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编辑</a:t>
            </a:r>
          </a:p>
        </p:txBody>
      </p:sp>
      <p:sp>
        <p:nvSpPr>
          <p:cNvPr id="154" name="文本占位符 50"/>
          <p:cNvSpPr>
            <a:spLocks noGrp="1"/>
          </p:cNvSpPr>
          <p:nvPr>
            <p:ph type="body" sz="quarter" idx="33"/>
          </p:nvPr>
        </p:nvSpPr>
        <p:spPr>
          <a:xfrm>
            <a:off x="6990804" y="3364633"/>
            <a:ext cx="886589" cy="887327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8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55" name="文本占位符 48"/>
          <p:cNvSpPr>
            <a:spLocks noGrp="1"/>
          </p:cNvSpPr>
          <p:nvPr>
            <p:ph type="body" sz="quarter" idx="34" hasCustomPrompt="1"/>
          </p:nvPr>
        </p:nvSpPr>
        <p:spPr>
          <a:xfrm>
            <a:off x="8027994" y="3010891"/>
            <a:ext cx="885825" cy="226640"/>
          </a:xfrm>
          <a:prstGeom prst="rect">
            <a:avLst/>
          </a:prstGeom>
        </p:spPr>
        <p:txBody>
          <a:bodyPr lIns="0" tIns="0" rIns="0" bIns="0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200" b="1">
                <a:solidFill>
                  <a:srgbClr val="20A472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编辑</a:t>
            </a:r>
          </a:p>
        </p:txBody>
      </p:sp>
      <p:sp>
        <p:nvSpPr>
          <p:cNvPr id="156" name="文本占位符 50"/>
          <p:cNvSpPr>
            <a:spLocks noGrp="1"/>
          </p:cNvSpPr>
          <p:nvPr>
            <p:ph type="body" sz="quarter" idx="35"/>
          </p:nvPr>
        </p:nvSpPr>
        <p:spPr>
          <a:xfrm>
            <a:off x="8027994" y="3364633"/>
            <a:ext cx="886589" cy="887327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8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157" name="标题文本"/>
          <p:cNvSpPr txBox="1">
            <a:spLocks noGrp="1"/>
          </p:cNvSpPr>
          <p:nvPr>
            <p:ph type="title"/>
          </p:nvPr>
        </p:nvSpPr>
        <p:spPr>
          <a:xfrm>
            <a:off x="172593" y="342900"/>
            <a:ext cx="8798815" cy="473203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2600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标题文本</a:t>
            </a:r>
          </a:p>
        </p:txBody>
      </p:sp>
      <p:sp>
        <p:nvSpPr>
          <p:cNvPr id="1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34289" tIns="34289" rIns="34289" bIns="34289">
            <a:spAutoFit/>
          </a:bodyPr>
          <a:lstStyle>
            <a:lvl1pPr defTabSz="685800">
              <a:defRPr sz="900">
                <a:solidFill>
                  <a:srgbClr val="888888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0502" y="4447448"/>
            <a:ext cx="8239128" cy="238868"/>
          </a:xfrm>
          <a:prstGeom prst="rect">
            <a:avLst/>
          </a:prstGeom>
        </p:spPr>
        <p:txBody>
          <a:bodyPr lIns="17144" tIns="17144" rIns="17144" bIns="17144"/>
          <a:lstStyle>
            <a:lvl1pPr marL="0" indent="0" defTabSz="263128">
              <a:lnSpc>
                <a:spcPct val="100000"/>
              </a:lnSpc>
              <a:buClrTx/>
              <a:buSzTx/>
              <a:buFontTx/>
              <a:buNone/>
              <a:defRPr sz="11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9300" indent="-139700" defTabSz="263128">
              <a:lnSpc>
                <a:spcPct val="100000"/>
              </a:lnSpc>
              <a:buClrTx/>
              <a:buSzPct val="123000"/>
              <a:buFontTx/>
              <a:buChar char="•"/>
              <a:defRPr sz="11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58900" indent="-139700" defTabSz="263128">
              <a:lnSpc>
                <a:spcPct val="100000"/>
              </a:lnSpc>
              <a:buClrTx/>
              <a:buSzPct val="123000"/>
              <a:buFontTx/>
              <a:buChar char="•"/>
              <a:defRPr sz="11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indent="-139700" defTabSz="263128">
              <a:lnSpc>
                <a:spcPct val="100000"/>
              </a:lnSpc>
              <a:buClrTx/>
              <a:buSzPct val="123000"/>
              <a:buFontTx/>
              <a:buChar char="•"/>
              <a:defRPr sz="11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578100" indent="-139700" defTabSz="263128">
              <a:lnSpc>
                <a:spcPct val="100000"/>
              </a:lnSpc>
              <a:buClrTx/>
              <a:buSzPct val="123000"/>
              <a:buFontTx/>
              <a:buChar char="•"/>
              <a:defRPr sz="11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作者和日期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6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452435" y="965621"/>
            <a:ext cx="8239128" cy="1743077"/>
          </a:xfrm>
          <a:prstGeom prst="rect">
            <a:avLst/>
          </a:prstGeom>
        </p:spPr>
        <p:txBody>
          <a:bodyPr lIns="19050" tIns="19050" rIns="19050" bIns="19050" anchor="b"/>
          <a:lstStyle>
            <a:lvl1pPr defTabSz="914376">
              <a:lnSpc>
                <a:spcPct val="80000"/>
              </a:lnSpc>
              <a:defRPr sz="4200" b="1" spc="-8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67" name="正文级别 1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0503" y="2708696"/>
            <a:ext cx="8239127" cy="714376"/>
          </a:xfrm>
          <a:prstGeom prst="rect">
            <a:avLst/>
          </a:prstGeom>
        </p:spPr>
        <p:txBody>
          <a:bodyPr lIns="19050" tIns="19050" rIns="19050" bIns="19050"/>
          <a:lstStyle>
            <a:lvl1pPr marL="0" indent="0" defTabSz="309562">
              <a:lnSpc>
                <a:spcPct val="100000"/>
              </a:lnSpc>
              <a:buClrTx/>
              <a:buSzTx/>
              <a:buFontTx/>
              <a:buNone/>
              <a:defRPr sz="2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演示文稿副标题</a:t>
            </a:r>
          </a:p>
        </p:txBody>
      </p:sp>
      <p:sp>
        <p:nvSpPr>
          <p:cNvPr id="1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501889" y="4918849"/>
            <a:ext cx="135535" cy="127001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 defTabSz="219075">
              <a:defRPr sz="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452437" y="404812"/>
            <a:ext cx="8239126" cy="537437"/>
          </a:xfrm>
          <a:prstGeom prst="rect">
            <a:avLst/>
          </a:prstGeom>
        </p:spPr>
        <p:txBody>
          <a:bodyPr lIns="19050" tIns="19050" rIns="19050" bIns="19050"/>
          <a:lstStyle>
            <a:lvl1pPr defTabSz="914376">
              <a:lnSpc>
                <a:spcPct val="80000"/>
              </a:lnSpc>
              <a:defRPr sz="3000" b="1" spc="-6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幻灯片标题</a:t>
            </a:r>
          </a:p>
        </p:txBody>
      </p:sp>
      <p:sp>
        <p:nvSpPr>
          <p:cNvPr id="17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2437" y="889860"/>
            <a:ext cx="8239126" cy="350544"/>
          </a:xfrm>
          <a:prstGeom prst="rect">
            <a:avLst/>
          </a:prstGeom>
        </p:spPr>
        <p:txBody>
          <a:bodyPr lIns="17144" tIns="17144" rIns="17144" bIns="17144"/>
          <a:lstStyle>
            <a:lvl1pPr marL="0" indent="0" defTabSz="272415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38200" indent="-228600" defTabSz="272415">
              <a:lnSpc>
                <a:spcPct val="100000"/>
              </a:lnSpc>
              <a:buClrTx/>
              <a:buSzPct val="123000"/>
              <a:buFontTx/>
              <a:buChar char="•"/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47800" indent="-228600" defTabSz="272415">
              <a:lnSpc>
                <a:spcPct val="100000"/>
              </a:lnSpc>
              <a:buClrTx/>
              <a:buSzPct val="123000"/>
              <a:buFontTx/>
              <a:buChar char="•"/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057400" indent="-228600" defTabSz="272415">
              <a:lnSpc>
                <a:spcPct val="100000"/>
              </a:lnSpc>
              <a:buClrTx/>
              <a:buSzPct val="123000"/>
              <a:buFontTx/>
              <a:buChar char="•"/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667000" indent="-228600" defTabSz="272415">
              <a:lnSpc>
                <a:spcPct val="100000"/>
              </a:lnSpc>
              <a:buClrTx/>
              <a:buSzPct val="123000"/>
              <a:buFontTx/>
              <a:buChar char="•"/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7" name="正文级别 1…"/>
          <p:cNvSpPr txBox="1">
            <a:spLocks noGrp="1"/>
          </p:cNvSpPr>
          <p:nvPr>
            <p:ph type="body" idx="21" hasCustomPrompt="1"/>
          </p:nvPr>
        </p:nvSpPr>
        <p:spPr>
          <a:xfrm>
            <a:off x="452437" y="1593188"/>
            <a:ext cx="8239126" cy="3096006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-228600" defTabSz="914376">
              <a:lnSpc>
                <a:spcPct val="90000"/>
              </a:lnSpc>
              <a:spcBef>
                <a:spcPts val="16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幻灯片项目符号文本</a:t>
            </a:r>
          </a:p>
        </p:txBody>
      </p:sp>
      <p:sp>
        <p:nvSpPr>
          <p:cNvPr id="17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501889" y="4918849"/>
            <a:ext cx="135535" cy="127001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 defTabSz="219075">
              <a:defRPr sz="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5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标题文本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54;p13" descr="Google Shape;5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901" y="2838450"/>
            <a:ext cx="9144001" cy="230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Google Shape;55;p13" descr="Google Shape;55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00239" cy="2533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oogle Shape;56;p13" descr="Google Shape;56;p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763" y="0"/>
            <a:ext cx="1900239" cy="253365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Google Shape;58;p13"/>
          <p:cNvSpPr txBox="1"/>
          <p:nvPr/>
        </p:nvSpPr>
        <p:spPr>
          <a:xfrm>
            <a:off x="2443363" y="734025"/>
            <a:ext cx="4257300" cy="737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4000" b="1"/>
            </a:lvl1pPr>
          </a:lstStyle>
          <a:p>
            <a:r>
              <a:t>A8 Presentation</a:t>
            </a:r>
          </a:p>
        </p:txBody>
      </p:sp>
      <p:sp>
        <p:nvSpPr>
          <p:cNvPr id="191" name="Google Shape;59;p13"/>
          <p:cNvSpPr txBox="1"/>
          <p:nvPr/>
        </p:nvSpPr>
        <p:spPr>
          <a:xfrm>
            <a:off x="5211624" y="2624200"/>
            <a:ext cx="3576001" cy="70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 b="1"/>
            </a:pPr>
            <a:r>
              <a:t>D17 – </a:t>
            </a:r>
            <a:r>
              <a:rPr>
                <a:solidFill>
                  <a:srgbClr val="121212"/>
                </a:solidFill>
              </a:rPr>
              <a:t>Energetic Snorlax</a:t>
            </a:r>
          </a:p>
        </p:txBody>
      </p:sp>
      <p:sp>
        <p:nvSpPr>
          <p:cNvPr id="192" name="Google Shape;60;p13"/>
          <p:cNvSpPr txBox="1"/>
          <p:nvPr/>
        </p:nvSpPr>
        <p:spPr>
          <a:xfrm>
            <a:off x="975249" y="2624200"/>
            <a:ext cx="2590202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r>
              <a:t>Fitness Mobile App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矩形 4"/>
          <p:cNvSpPr txBox="1"/>
          <p:nvPr/>
        </p:nvSpPr>
        <p:spPr>
          <a:xfrm>
            <a:off x="6285754" y="2021619"/>
            <a:ext cx="2761748" cy="1536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685800"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Main reasons</a:t>
            </a:r>
          </a:p>
          <a:p>
            <a:pPr defTabSz="685800"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326571" indent="-326571" defTabSz="685800">
              <a:buSzPct val="100000"/>
              <a:buFont typeface="Arial"/>
              <a:buChar char="•"/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Too busy</a:t>
            </a:r>
          </a:p>
          <a:p>
            <a:pPr defTabSz="685800"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326571" indent="-326571" defTabSz="685800">
              <a:buSzPct val="100000"/>
              <a:buFont typeface="Arial"/>
              <a:buChar char="•"/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Lack of motivation</a:t>
            </a:r>
          </a:p>
        </p:txBody>
      </p:sp>
      <p:sp>
        <p:nvSpPr>
          <p:cNvPr id="296" name="箭头: 右 33"/>
          <p:cNvSpPr/>
          <p:nvPr/>
        </p:nvSpPr>
        <p:spPr>
          <a:xfrm>
            <a:off x="483911" y="2855547"/>
            <a:ext cx="387627" cy="2143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175">
            <a:solidFill>
              <a:srgbClr val="32538F"/>
            </a:solidFill>
            <a:miter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7" name="椭圆 3"/>
          <p:cNvSpPr/>
          <p:nvPr/>
        </p:nvSpPr>
        <p:spPr>
          <a:xfrm>
            <a:off x="6251464" y="2617967"/>
            <a:ext cx="1662073" cy="512860"/>
          </a:xfrm>
          <a:prstGeom prst="ellipse">
            <a:avLst/>
          </a:prstGeom>
          <a:ln w="12700">
            <a:solidFill>
              <a:srgbClr val="FF0000"/>
            </a:solidFill>
            <a:miter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98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15" y="1934336"/>
            <a:ext cx="5197479" cy="242926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文本框 10"/>
          <p:cNvSpPr txBox="1"/>
          <p:nvPr/>
        </p:nvSpPr>
        <p:spPr>
          <a:xfrm>
            <a:off x="-800867" y="1205940"/>
            <a:ext cx="7599490" cy="525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b">
            <a:normAutofit/>
          </a:bodyPr>
          <a:lstStyle>
            <a:lvl1pPr algn="ctr" defTabSz="685800">
              <a:lnSpc>
                <a:spcPct val="90000"/>
              </a:lnSpc>
              <a:spcBef>
                <a:spcPts val="400"/>
              </a:spcBef>
              <a:defRPr sz="2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What reason when you unwilling to exercise?</a:t>
            </a:r>
          </a:p>
        </p:txBody>
      </p:sp>
      <p:sp>
        <p:nvSpPr>
          <p:cNvPr id="300" name="矩形 3"/>
          <p:cNvSpPr txBox="1"/>
          <p:nvPr/>
        </p:nvSpPr>
        <p:spPr>
          <a:xfrm>
            <a:off x="1622875" y="-16842"/>
            <a:ext cx="6156770" cy="74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algn="ctr" defTabSz="637794">
              <a:lnSpc>
                <a:spcPct val="90000"/>
              </a:lnSpc>
              <a:spcBef>
                <a:spcPts val="600"/>
              </a:spcBef>
              <a:defRPr sz="2418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2 ——User research analysis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4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5" name="Rectangle 4120"/>
          <p:cNvSpPr/>
          <p:nvPr/>
        </p:nvSpPr>
        <p:spPr>
          <a:xfrm>
            <a:off x="0" y="0"/>
            <a:ext cx="1510168" cy="5143500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08" name="文本框 6"/>
          <p:cNvGrpSpPr/>
          <p:nvPr/>
        </p:nvGrpSpPr>
        <p:grpSpPr>
          <a:xfrm>
            <a:off x="480060" y="1555772"/>
            <a:ext cx="2064266" cy="2031958"/>
            <a:chOff x="0" y="0"/>
            <a:chExt cx="2064265" cy="2031956"/>
          </a:xfrm>
        </p:grpSpPr>
        <p:sp>
          <p:nvSpPr>
            <p:cNvPr id="306" name="椭圆形"/>
            <p:cNvSpPr/>
            <p:nvPr/>
          </p:nvSpPr>
          <p:spPr>
            <a:xfrm>
              <a:off x="-1" y="-1"/>
              <a:ext cx="2064267" cy="2031958"/>
            </a:xfrm>
            <a:prstGeom prst="ellipse">
              <a:avLst/>
            </a:prstGeom>
            <a:solidFill>
              <a:srgbClr val="262626"/>
            </a:solidFill>
            <a:ln w="1270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marL="171450" indent="-171450" algn="ctr" defTabSz="685800">
                <a:lnSpc>
                  <a:spcPct val="90000"/>
                </a:lnSpc>
                <a:spcBef>
                  <a:spcPts val="400"/>
                </a:spcBef>
                <a:defRPr sz="18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307" name="How do you like to exercise?"/>
            <p:cNvSpPr txBox="1"/>
            <p:nvPr/>
          </p:nvSpPr>
          <p:spPr>
            <a:xfrm>
              <a:off x="402079" y="363057"/>
              <a:ext cx="1260108" cy="13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marL="171450" indent="-400050" algn="ctr" defTabSz="685800">
                <a:lnSpc>
                  <a:spcPct val="90000"/>
                </a:lnSpc>
                <a:spcBef>
                  <a:spcPts val="400"/>
                </a:spcBef>
                <a:defRPr sz="18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How do you like to exercise?</a:t>
              </a:r>
            </a:p>
          </p:txBody>
        </p:sp>
      </p:grpSp>
      <p:sp>
        <p:nvSpPr>
          <p:cNvPr id="309" name="文本框 7"/>
          <p:cNvSpPr txBox="1"/>
          <p:nvPr/>
        </p:nvSpPr>
        <p:spPr>
          <a:xfrm>
            <a:off x="3601941" y="3857031"/>
            <a:ext cx="4502426" cy="42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Social functions are also important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！</a:t>
            </a:r>
          </a:p>
        </p:txBody>
      </p:sp>
      <p:pic>
        <p:nvPicPr>
          <p:cNvPr id="310" name="内容占位符 5" descr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33" y="1159018"/>
            <a:ext cx="6046373" cy="282546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矩形 3"/>
          <p:cNvSpPr txBox="1"/>
          <p:nvPr/>
        </p:nvSpPr>
        <p:spPr>
          <a:xfrm>
            <a:off x="1622875" y="-16842"/>
            <a:ext cx="6156770" cy="74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algn="ctr" defTabSz="637794">
              <a:lnSpc>
                <a:spcPct val="90000"/>
              </a:lnSpc>
              <a:spcBef>
                <a:spcPts val="600"/>
              </a:spcBef>
              <a:defRPr sz="2418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2 ——User research analysis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椭圆形 3"/>
          <p:cNvGrpSpPr/>
          <p:nvPr/>
        </p:nvGrpSpPr>
        <p:grpSpPr>
          <a:xfrm>
            <a:off x="3718694" y="1387172"/>
            <a:ext cx="2049286" cy="710600"/>
            <a:chOff x="0" y="0"/>
            <a:chExt cx="2049284" cy="710599"/>
          </a:xfrm>
        </p:grpSpPr>
        <p:sp>
          <p:nvSpPr>
            <p:cNvPr id="315" name="椭圆形"/>
            <p:cNvSpPr/>
            <p:nvPr/>
          </p:nvSpPr>
          <p:spPr>
            <a:xfrm>
              <a:off x="-1" y="-1"/>
              <a:ext cx="2049286" cy="7106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172DA6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 sz="2400">
                  <a:solidFill>
                    <a:srgbClr val="172DA6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pPr>
              <a:endParaRPr/>
            </a:p>
          </p:txBody>
        </p:sp>
        <p:sp>
          <p:nvSpPr>
            <p:cNvPr id="316" name="Achievements"/>
            <p:cNvSpPr txBox="1"/>
            <p:nvPr/>
          </p:nvSpPr>
          <p:spPr>
            <a:xfrm>
              <a:off x="348688" y="213059"/>
              <a:ext cx="1351909" cy="284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685800">
                <a:defRPr>
                  <a:solidFill>
                    <a:srgbClr val="172DA6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lvl1pPr>
            </a:lstStyle>
            <a:p>
              <a:r>
                <a:t>Achievements</a:t>
              </a:r>
            </a:p>
          </p:txBody>
        </p:sp>
      </p:grpSp>
      <p:grpSp>
        <p:nvGrpSpPr>
          <p:cNvPr id="320" name="椭圆形 5"/>
          <p:cNvGrpSpPr/>
          <p:nvPr/>
        </p:nvGrpSpPr>
        <p:grpSpPr>
          <a:xfrm>
            <a:off x="6609584" y="3039680"/>
            <a:ext cx="1929624" cy="870436"/>
            <a:chOff x="0" y="0"/>
            <a:chExt cx="1929623" cy="870435"/>
          </a:xfrm>
        </p:grpSpPr>
        <p:sp>
          <p:nvSpPr>
            <p:cNvPr id="318" name="椭圆形"/>
            <p:cNvSpPr/>
            <p:nvPr/>
          </p:nvSpPr>
          <p:spPr>
            <a:xfrm>
              <a:off x="0" y="-1"/>
              <a:ext cx="1929624" cy="87043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20A47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>
                  <a:solidFill>
                    <a:srgbClr val="20A472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pPr>
              <a:endParaRPr/>
            </a:p>
          </p:txBody>
        </p:sp>
        <p:sp>
          <p:nvSpPr>
            <p:cNvPr id="319" name="Find…"/>
            <p:cNvSpPr txBox="1"/>
            <p:nvPr/>
          </p:nvSpPr>
          <p:spPr>
            <a:xfrm>
              <a:off x="331164" y="185027"/>
              <a:ext cx="1267296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 defTabSz="685800">
                <a:defRPr>
                  <a:solidFill>
                    <a:srgbClr val="20A472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pPr>
              <a:r>
                <a:t>Find</a:t>
              </a:r>
              <a:endParaRPr>
                <a:solidFill>
                  <a:srgbClr val="FFFFFF"/>
                </a:solidFill>
              </a:endParaRPr>
            </a:p>
            <a:p>
              <a:pPr algn="ctr" defTabSz="685800">
                <a:defRPr>
                  <a:solidFill>
                    <a:srgbClr val="20A472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pPr>
              <a:r>
                <a:t>Local friends</a:t>
              </a:r>
            </a:p>
          </p:txBody>
        </p:sp>
      </p:grpSp>
      <p:grpSp>
        <p:nvGrpSpPr>
          <p:cNvPr id="323" name="椭圆形 18"/>
          <p:cNvGrpSpPr/>
          <p:nvPr/>
        </p:nvGrpSpPr>
        <p:grpSpPr>
          <a:xfrm>
            <a:off x="1086662" y="3885680"/>
            <a:ext cx="1425559" cy="870436"/>
            <a:chOff x="0" y="0"/>
            <a:chExt cx="1425558" cy="870435"/>
          </a:xfrm>
        </p:grpSpPr>
        <p:sp>
          <p:nvSpPr>
            <p:cNvPr id="321" name="椭圆形"/>
            <p:cNvSpPr/>
            <p:nvPr/>
          </p:nvSpPr>
          <p:spPr>
            <a:xfrm>
              <a:off x="-1" y="-1"/>
              <a:ext cx="1425560" cy="87043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B13DC8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>
                  <a:solidFill>
                    <a:srgbClr val="B13DC8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pPr>
              <a:endParaRPr/>
            </a:p>
          </p:txBody>
        </p:sp>
        <p:sp>
          <p:nvSpPr>
            <p:cNvPr id="322" name="Virtual character"/>
            <p:cNvSpPr txBox="1"/>
            <p:nvPr/>
          </p:nvSpPr>
          <p:spPr>
            <a:xfrm>
              <a:off x="257345" y="185027"/>
              <a:ext cx="910868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685800">
                <a:defRPr>
                  <a:solidFill>
                    <a:srgbClr val="B13DC8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lvl1pPr>
            </a:lstStyle>
            <a:p>
              <a:r>
                <a:t>Virtual character</a:t>
              </a:r>
            </a:p>
          </p:txBody>
        </p:sp>
      </p:grpSp>
      <p:sp>
        <p:nvSpPr>
          <p:cNvPr id="324" name="任意多边形：形状 22"/>
          <p:cNvSpPr/>
          <p:nvPr/>
        </p:nvSpPr>
        <p:spPr>
          <a:xfrm rot="10800000">
            <a:off x="981983" y="1917075"/>
            <a:ext cx="6939222" cy="1807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84" y="21600"/>
                </a:moveTo>
                <a:cubicBezTo>
                  <a:pt x="1246" y="21600"/>
                  <a:pt x="0" y="16815"/>
                  <a:pt x="0" y="10913"/>
                </a:cubicBezTo>
                <a:lnTo>
                  <a:pt x="3" y="10814"/>
                </a:lnTo>
                <a:lnTo>
                  <a:pt x="224" y="10814"/>
                </a:lnTo>
                <a:lnTo>
                  <a:pt x="222" y="10913"/>
                </a:lnTo>
                <a:cubicBezTo>
                  <a:pt x="222" y="16345"/>
                  <a:pt x="1369" y="20748"/>
                  <a:pt x="2784" y="20748"/>
                </a:cubicBezTo>
                <a:cubicBezTo>
                  <a:pt x="4199" y="20748"/>
                  <a:pt x="5346" y="16345"/>
                  <a:pt x="5346" y="10913"/>
                </a:cubicBezTo>
                <a:lnTo>
                  <a:pt x="5345" y="10840"/>
                </a:lnTo>
                <a:lnTo>
                  <a:pt x="5346" y="10840"/>
                </a:lnTo>
                <a:lnTo>
                  <a:pt x="5360" y="9820"/>
                </a:lnTo>
                <a:cubicBezTo>
                  <a:pt x="5502" y="4431"/>
                  <a:pt x="6688" y="226"/>
                  <a:pt x="8129" y="226"/>
                </a:cubicBezTo>
                <a:cubicBezTo>
                  <a:pt x="9571" y="226"/>
                  <a:pt x="10756" y="4431"/>
                  <a:pt x="10899" y="9820"/>
                </a:cubicBezTo>
                <a:lnTo>
                  <a:pt x="10912" y="10840"/>
                </a:lnTo>
                <a:lnTo>
                  <a:pt x="10911" y="10840"/>
                </a:lnTo>
                <a:lnTo>
                  <a:pt x="10922" y="11693"/>
                </a:lnTo>
                <a:cubicBezTo>
                  <a:pt x="11053" y="16652"/>
                  <a:pt x="12144" y="20523"/>
                  <a:pt x="13471" y="20523"/>
                </a:cubicBezTo>
                <a:cubicBezTo>
                  <a:pt x="14797" y="20523"/>
                  <a:pt x="15888" y="16652"/>
                  <a:pt x="16019" y="11693"/>
                </a:cubicBezTo>
                <a:lnTo>
                  <a:pt x="16032" y="10760"/>
                </a:lnTo>
                <a:lnTo>
                  <a:pt x="16033" y="10760"/>
                </a:lnTo>
                <a:lnTo>
                  <a:pt x="16032" y="10687"/>
                </a:lnTo>
                <a:cubicBezTo>
                  <a:pt x="16032" y="4785"/>
                  <a:pt x="17278" y="0"/>
                  <a:pt x="18816" y="0"/>
                </a:cubicBezTo>
                <a:cubicBezTo>
                  <a:pt x="20354" y="0"/>
                  <a:pt x="21600" y="4785"/>
                  <a:pt x="21600" y="10687"/>
                </a:cubicBezTo>
                <a:lnTo>
                  <a:pt x="21599" y="10717"/>
                </a:lnTo>
                <a:lnTo>
                  <a:pt x="21377" y="10717"/>
                </a:lnTo>
                <a:lnTo>
                  <a:pt x="21378" y="10687"/>
                </a:lnTo>
                <a:cubicBezTo>
                  <a:pt x="21378" y="5255"/>
                  <a:pt x="20231" y="852"/>
                  <a:pt x="18816" y="852"/>
                </a:cubicBezTo>
                <a:cubicBezTo>
                  <a:pt x="17401" y="852"/>
                  <a:pt x="16254" y="5255"/>
                  <a:pt x="16254" y="10687"/>
                </a:cubicBezTo>
                <a:lnTo>
                  <a:pt x="16255" y="10760"/>
                </a:lnTo>
                <a:lnTo>
                  <a:pt x="16254" y="10760"/>
                </a:lnTo>
                <a:lnTo>
                  <a:pt x="16240" y="11780"/>
                </a:lnTo>
                <a:cubicBezTo>
                  <a:pt x="16098" y="17169"/>
                  <a:pt x="14912" y="21374"/>
                  <a:pt x="13471" y="21374"/>
                </a:cubicBezTo>
                <a:cubicBezTo>
                  <a:pt x="12029" y="21374"/>
                  <a:pt x="10844" y="17169"/>
                  <a:pt x="10701" y="11780"/>
                </a:cubicBezTo>
                <a:lnTo>
                  <a:pt x="10688" y="10760"/>
                </a:lnTo>
                <a:lnTo>
                  <a:pt x="10689" y="10760"/>
                </a:lnTo>
                <a:lnTo>
                  <a:pt x="10678" y="9907"/>
                </a:lnTo>
                <a:cubicBezTo>
                  <a:pt x="10547" y="4948"/>
                  <a:pt x="9456" y="1077"/>
                  <a:pt x="8129" y="1077"/>
                </a:cubicBezTo>
                <a:cubicBezTo>
                  <a:pt x="6803" y="1077"/>
                  <a:pt x="5712" y="4948"/>
                  <a:pt x="5581" y="9907"/>
                </a:cubicBezTo>
                <a:lnTo>
                  <a:pt x="5568" y="10840"/>
                </a:lnTo>
                <a:lnTo>
                  <a:pt x="5567" y="10840"/>
                </a:lnTo>
                <a:lnTo>
                  <a:pt x="5568" y="10913"/>
                </a:lnTo>
                <a:cubicBezTo>
                  <a:pt x="5568" y="16815"/>
                  <a:pt x="4322" y="21600"/>
                  <a:pt x="2784" y="21600"/>
                </a:cubicBezTo>
                <a:close/>
              </a:path>
            </a:pathLst>
          </a:custGeom>
          <a:gradFill>
            <a:gsLst>
              <a:gs pos="18000">
                <a:srgbClr val="B13DC8"/>
              </a:gs>
              <a:gs pos="39000">
                <a:srgbClr val="172DA6"/>
              </a:gs>
              <a:gs pos="61000">
                <a:srgbClr val="00B0F0"/>
              </a:gs>
              <a:gs pos="92000">
                <a:srgbClr val="20A472"/>
              </a:gs>
            </a:gsLst>
            <a:lin ang="10800000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3000">
                <a:solidFill>
                  <a:srgbClr val="4868E5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325" name="椭圆形 1"/>
          <p:cNvSpPr/>
          <p:nvPr/>
        </p:nvSpPr>
        <p:spPr>
          <a:xfrm>
            <a:off x="927744" y="2764110"/>
            <a:ext cx="163570" cy="163570"/>
          </a:xfrm>
          <a:prstGeom prst="ellipse">
            <a:avLst/>
          </a:prstGeom>
          <a:solidFill>
            <a:srgbClr val="B13DC8"/>
          </a:solidFill>
          <a:ln w="50800">
            <a:solidFill>
              <a:srgbClr val="B13DC8"/>
            </a:solidFill>
            <a:miter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326" name="椭圆形 2"/>
          <p:cNvSpPr/>
          <p:nvPr/>
        </p:nvSpPr>
        <p:spPr>
          <a:xfrm>
            <a:off x="7798051" y="2764110"/>
            <a:ext cx="163570" cy="163570"/>
          </a:xfrm>
          <a:prstGeom prst="ellipse">
            <a:avLst/>
          </a:prstGeom>
          <a:solidFill>
            <a:srgbClr val="20A472"/>
          </a:solidFill>
          <a:ln w="50800">
            <a:solidFill>
              <a:srgbClr val="20A472"/>
            </a:solidFill>
            <a:miter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20A472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endParaRPr/>
          </a:p>
        </p:txBody>
      </p:sp>
      <p:sp>
        <p:nvSpPr>
          <p:cNvPr id="327" name="文本占位符 15"/>
          <p:cNvSpPr txBox="1">
            <a:spLocks noGrp="1"/>
          </p:cNvSpPr>
          <p:nvPr>
            <p:ph type="body" sz="quarter" idx="1"/>
          </p:nvPr>
        </p:nvSpPr>
        <p:spPr>
          <a:xfrm>
            <a:off x="981983" y="2203026"/>
            <a:ext cx="1732622" cy="336796"/>
          </a:xfrm>
          <a:prstGeom prst="rect">
            <a:avLst/>
          </a:prstGeom>
        </p:spPr>
        <p:txBody>
          <a:bodyPr>
            <a:normAutofit fontScale="92500"/>
          </a:bodyPr>
          <a:lstStyle>
            <a:lvl1pPr>
              <a:defRPr sz="1600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virtual character</a:t>
            </a:r>
          </a:p>
        </p:txBody>
      </p:sp>
      <p:sp>
        <p:nvSpPr>
          <p:cNvPr id="328" name="文本占位符 16"/>
          <p:cNvSpPr>
            <a:spLocks noGrp="1"/>
          </p:cNvSpPr>
          <p:nvPr>
            <p:ph type="body" idx="21"/>
          </p:nvPr>
        </p:nvSpPr>
        <p:spPr>
          <a:xfrm>
            <a:off x="1175644" y="2596564"/>
            <a:ext cx="1454534" cy="226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— A lovely interaction</a:t>
            </a:r>
          </a:p>
        </p:txBody>
      </p:sp>
      <p:sp>
        <p:nvSpPr>
          <p:cNvPr id="329" name="文本占位符 17"/>
          <p:cNvSpPr>
            <a:spLocks noGrp="1"/>
          </p:cNvSpPr>
          <p:nvPr>
            <p:ph type="body" idx="22"/>
          </p:nvPr>
        </p:nvSpPr>
        <p:spPr>
          <a:xfrm>
            <a:off x="4396880" y="2203310"/>
            <a:ext cx="1732623" cy="4732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685800">
              <a:spcBef>
                <a:spcPts val="700"/>
              </a:spcBef>
              <a:defRPr sz="1600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Achievements</a:t>
            </a:r>
          </a:p>
        </p:txBody>
      </p:sp>
      <p:sp>
        <p:nvSpPr>
          <p:cNvPr id="330" name="文本占位符 19"/>
          <p:cNvSpPr>
            <a:spLocks noGrp="1"/>
          </p:cNvSpPr>
          <p:nvPr>
            <p:ph type="body" idx="23"/>
          </p:nvPr>
        </p:nvSpPr>
        <p:spPr>
          <a:xfrm>
            <a:off x="4478979" y="2580981"/>
            <a:ext cx="1568425" cy="5298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— Sense of achievement in rank system</a:t>
            </a:r>
          </a:p>
        </p:txBody>
      </p:sp>
      <p:sp>
        <p:nvSpPr>
          <p:cNvPr id="331" name="文本占位符 23"/>
          <p:cNvSpPr>
            <a:spLocks noGrp="1"/>
          </p:cNvSpPr>
          <p:nvPr>
            <p:ph type="body" idx="26"/>
          </p:nvPr>
        </p:nvSpPr>
        <p:spPr>
          <a:xfrm>
            <a:off x="6659491" y="3996716"/>
            <a:ext cx="2003238" cy="4732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685800">
              <a:spcBef>
                <a:spcPts val="700"/>
              </a:spcBef>
              <a:defRPr sz="1600"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r>
              <a:t>Find Local Friends</a:t>
            </a:r>
          </a:p>
        </p:txBody>
      </p:sp>
      <p:sp>
        <p:nvSpPr>
          <p:cNvPr id="332" name="文本占位符 24"/>
          <p:cNvSpPr>
            <a:spLocks noGrp="1"/>
          </p:cNvSpPr>
          <p:nvPr>
            <p:ph type="body" idx="27"/>
          </p:nvPr>
        </p:nvSpPr>
        <p:spPr>
          <a:xfrm>
            <a:off x="6734024" y="4547318"/>
            <a:ext cx="1854171" cy="2871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/>
          </a:bodyPr>
          <a:lstStyle>
            <a:lvl1pPr marL="0" indent="0" defTabSz="6858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— More motivation from groups</a:t>
            </a:r>
          </a:p>
        </p:txBody>
      </p:sp>
      <p:sp>
        <p:nvSpPr>
          <p:cNvPr id="333" name="标题 33"/>
          <p:cNvSpPr txBox="1">
            <a:spLocks noGrp="1"/>
          </p:cNvSpPr>
          <p:nvPr>
            <p:ph type="title"/>
          </p:nvPr>
        </p:nvSpPr>
        <p:spPr>
          <a:xfrm>
            <a:off x="172592" y="155983"/>
            <a:ext cx="8798816" cy="473203"/>
          </a:xfrm>
          <a:prstGeom prst="rect">
            <a:avLst/>
          </a:prstGeom>
        </p:spPr>
        <p:txBody>
          <a:bodyPr/>
          <a:lstStyle/>
          <a:p>
            <a:r>
              <a:t>Part 3 ——design idea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861742" y="2581441"/>
            <a:ext cx="3241944" cy="48738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interaction with users</a:t>
            </a:r>
          </a:p>
        </p:txBody>
      </p:sp>
      <p:sp>
        <p:nvSpPr>
          <p:cNvPr id="336" name="文本占位符 3"/>
          <p:cNvSpPr>
            <a:spLocks noGrp="1"/>
          </p:cNvSpPr>
          <p:nvPr>
            <p:ph type="body" idx="22"/>
          </p:nvPr>
        </p:nvSpPr>
        <p:spPr>
          <a:xfrm>
            <a:off x="861743" y="3281095"/>
            <a:ext cx="3080653" cy="3735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000"/>
            </a:lvl1pPr>
          </a:lstStyle>
          <a:p>
            <a:r>
              <a:t>attraction</a:t>
            </a:r>
          </a:p>
        </p:txBody>
      </p:sp>
      <p:pic>
        <p:nvPicPr>
          <p:cNvPr id="337" name="图片 20" descr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55" y="946114"/>
            <a:ext cx="3080653" cy="400656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文本占位符 24"/>
          <p:cNvSpPr>
            <a:spLocks noGrp="1"/>
          </p:cNvSpPr>
          <p:nvPr>
            <p:ph type="body" idx="24"/>
          </p:nvPr>
        </p:nvSpPr>
        <p:spPr>
          <a:xfrm>
            <a:off x="861742" y="3898103"/>
            <a:ext cx="3800477" cy="4873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658368">
              <a:defRPr sz="1919"/>
            </a:lvl1pPr>
          </a:lstStyle>
          <a:p>
            <a:r>
              <a:t>A visible part of the achievement</a:t>
            </a:r>
          </a:p>
        </p:txBody>
      </p:sp>
      <p:grpSp>
        <p:nvGrpSpPr>
          <p:cNvPr id="341" name="椭圆形 18"/>
          <p:cNvGrpSpPr/>
          <p:nvPr/>
        </p:nvGrpSpPr>
        <p:grpSpPr>
          <a:xfrm>
            <a:off x="513341" y="1094685"/>
            <a:ext cx="4832640" cy="870436"/>
            <a:chOff x="0" y="0"/>
            <a:chExt cx="4832638" cy="870435"/>
          </a:xfrm>
        </p:grpSpPr>
        <p:sp>
          <p:nvSpPr>
            <p:cNvPr id="339" name="椭圆形"/>
            <p:cNvSpPr/>
            <p:nvPr/>
          </p:nvSpPr>
          <p:spPr>
            <a:xfrm>
              <a:off x="0" y="-1"/>
              <a:ext cx="4832639" cy="87043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B13DC8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 sz="3000" b="1">
                  <a:solidFill>
                    <a:srgbClr val="B13DC8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pPr>
              <a:endParaRPr/>
            </a:p>
          </p:txBody>
        </p:sp>
        <p:sp>
          <p:nvSpPr>
            <p:cNvPr id="340" name="Virtual character"/>
            <p:cNvSpPr txBox="1"/>
            <p:nvPr/>
          </p:nvSpPr>
          <p:spPr>
            <a:xfrm>
              <a:off x="756300" y="172327"/>
              <a:ext cx="3320037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685800">
                <a:defRPr sz="3000" b="1">
                  <a:solidFill>
                    <a:srgbClr val="B13DC8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lvl1pPr>
            </a:lstStyle>
            <a:p>
              <a:r>
                <a:t>Virtual character</a:t>
              </a:r>
            </a:p>
          </p:txBody>
        </p:sp>
      </p:grpSp>
      <p:sp>
        <p:nvSpPr>
          <p:cNvPr id="342" name="Part 3 ——design idea"/>
          <p:cNvSpPr txBox="1">
            <a:spLocks noGrp="1"/>
          </p:cNvSpPr>
          <p:nvPr>
            <p:ph type="title"/>
          </p:nvPr>
        </p:nvSpPr>
        <p:spPr>
          <a:xfrm>
            <a:off x="172592" y="155983"/>
            <a:ext cx="8798816" cy="473203"/>
          </a:xfrm>
          <a:prstGeom prst="rect">
            <a:avLst/>
          </a:prstGeom>
        </p:spPr>
        <p:txBody>
          <a:bodyPr/>
          <a:lstStyle/>
          <a:p>
            <a:r>
              <a:t>Part 3 ——design idea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933884" y="3338967"/>
            <a:ext cx="3257810" cy="38347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provide motivation</a:t>
            </a:r>
          </a:p>
        </p:txBody>
      </p:sp>
      <p:sp>
        <p:nvSpPr>
          <p:cNvPr id="345" name="文本占位符 3"/>
          <p:cNvSpPr>
            <a:spLocks noGrp="1"/>
          </p:cNvSpPr>
          <p:nvPr>
            <p:ph type="body" idx="22"/>
          </p:nvPr>
        </p:nvSpPr>
        <p:spPr>
          <a:xfrm>
            <a:off x="933884" y="2680637"/>
            <a:ext cx="2886077" cy="3834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000"/>
            </a:lvl1pPr>
          </a:lstStyle>
          <a:p>
            <a:r>
              <a:t>sense of achievement</a:t>
            </a:r>
          </a:p>
        </p:txBody>
      </p:sp>
      <p:sp>
        <p:nvSpPr>
          <p:cNvPr id="346" name="文本占位符 24"/>
          <p:cNvSpPr>
            <a:spLocks noGrp="1"/>
          </p:cNvSpPr>
          <p:nvPr>
            <p:ph type="body" idx="24"/>
          </p:nvPr>
        </p:nvSpPr>
        <p:spPr>
          <a:xfrm>
            <a:off x="933884" y="3997299"/>
            <a:ext cx="3800477" cy="4873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596645">
              <a:spcBef>
                <a:spcPts val="600"/>
              </a:spcBef>
              <a:defRPr sz="1740"/>
            </a:lvl1pPr>
          </a:lstStyle>
          <a:p>
            <a:r>
              <a:t>Unlock virtual character’s clothes is part of it</a:t>
            </a:r>
          </a:p>
        </p:txBody>
      </p:sp>
      <p:grpSp>
        <p:nvGrpSpPr>
          <p:cNvPr id="349" name="椭圆形 3"/>
          <p:cNvGrpSpPr/>
          <p:nvPr/>
        </p:nvGrpSpPr>
        <p:grpSpPr>
          <a:xfrm>
            <a:off x="724746" y="1077562"/>
            <a:ext cx="4030466" cy="909964"/>
            <a:chOff x="0" y="0"/>
            <a:chExt cx="4030465" cy="909962"/>
          </a:xfrm>
        </p:grpSpPr>
        <p:sp>
          <p:nvSpPr>
            <p:cNvPr id="347" name="椭圆形"/>
            <p:cNvSpPr/>
            <p:nvPr/>
          </p:nvSpPr>
          <p:spPr>
            <a:xfrm>
              <a:off x="-1" y="0"/>
              <a:ext cx="4030467" cy="9099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172DA6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172DA6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pPr>
              <a:endParaRPr/>
            </a:p>
          </p:txBody>
        </p:sp>
        <p:sp>
          <p:nvSpPr>
            <p:cNvPr id="348" name="Achievements"/>
            <p:cNvSpPr txBox="1"/>
            <p:nvPr/>
          </p:nvSpPr>
          <p:spPr>
            <a:xfrm>
              <a:off x="638825" y="192091"/>
              <a:ext cx="2752816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685800">
                <a:defRPr sz="3000">
                  <a:solidFill>
                    <a:srgbClr val="172DA6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lvl1pPr>
            </a:lstStyle>
            <a:p>
              <a:r>
                <a:t>Achievements</a:t>
              </a:r>
            </a:p>
          </p:txBody>
        </p:sp>
      </p:grpSp>
      <p:pic>
        <p:nvPicPr>
          <p:cNvPr id="350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61" y="1094767"/>
            <a:ext cx="2974823" cy="3836596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Part 3 ——design idea"/>
          <p:cNvSpPr txBox="1">
            <a:spLocks noGrp="1"/>
          </p:cNvSpPr>
          <p:nvPr>
            <p:ph type="title"/>
          </p:nvPr>
        </p:nvSpPr>
        <p:spPr>
          <a:xfrm>
            <a:off x="172592" y="155983"/>
            <a:ext cx="8798816" cy="473203"/>
          </a:xfrm>
          <a:prstGeom prst="rect">
            <a:avLst/>
          </a:prstGeom>
        </p:spPr>
        <p:txBody>
          <a:bodyPr/>
          <a:lstStyle/>
          <a:p>
            <a:r>
              <a:t>Part 3 ——design idea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文本占位符 3"/>
          <p:cNvSpPr txBox="1">
            <a:spLocks noGrp="1"/>
          </p:cNvSpPr>
          <p:nvPr>
            <p:ph type="body" sz="quarter" idx="1"/>
          </p:nvPr>
        </p:nvSpPr>
        <p:spPr>
          <a:xfrm>
            <a:off x="1195400" y="3596717"/>
            <a:ext cx="3080653" cy="37359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172DA6"/>
                </a:solidFill>
              </a:defRPr>
            </a:lvl1pPr>
          </a:lstStyle>
          <a:p>
            <a:r>
              <a:t>group supervision</a:t>
            </a:r>
          </a:p>
        </p:txBody>
      </p:sp>
      <p:grpSp>
        <p:nvGrpSpPr>
          <p:cNvPr id="356" name="椭圆形 5"/>
          <p:cNvGrpSpPr/>
          <p:nvPr/>
        </p:nvGrpSpPr>
        <p:grpSpPr>
          <a:xfrm>
            <a:off x="296126" y="1445965"/>
            <a:ext cx="5010043" cy="742084"/>
            <a:chOff x="0" y="0"/>
            <a:chExt cx="5010041" cy="742083"/>
          </a:xfrm>
        </p:grpSpPr>
        <p:sp>
          <p:nvSpPr>
            <p:cNvPr id="354" name="椭圆形"/>
            <p:cNvSpPr/>
            <p:nvPr/>
          </p:nvSpPr>
          <p:spPr>
            <a:xfrm>
              <a:off x="0" y="-1"/>
              <a:ext cx="5010042" cy="74208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20A47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 sz="3000">
                  <a:solidFill>
                    <a:srgbClr val="20A472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pPr>
              <a:endParaRPr/>
            </a:p>
          </p:txBody>
        </p:sp>
        <p:sp>
          <p:nvSpPr>
            <p:cNvPr id="355" name="Find Local friends"/>
            <p:cNvSpPr txBox="1"/>
            <p:nvPr/>
          </p:nvSpPr>
          <p:spPr>
            <a:xfrm>
              <a:off x="782280" y="108151"/>
              <a:ext cx="344548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685800">
                <a:defRPr sz="3000">
                  <a:solidFill>
                    <a:srgbClr val="20A472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lvl1pPr>
            </a:lstStyle>
            <a:p>
              <a:r>
                <a:t>Find Local friends</a:t>
              </a:r>
            </a:p>
          </p:txBody>
        </p:sp>
      </p:grpSp>
      <p:pic>
        <p:nvPicPr>
          <p:cNvPr id="357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801" y="1046018"/>
            <a:ext cx="3108230" cy="397748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文本占位符 7"/>
          <p:cNvSpPr txBox="1"/>
          <p:nvPr/>
        </p:nvSpPr>
        <p:spPr>
          <a:xfrm>
            <a:off x="1195399" y="3004829"/>
            <a:ext cx="308065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sz="2000" b="1">
                <a:solidFill>
                  <a:srgbClr val="20A472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r>
              <a:t>Social networks</a:t>
            </a:r>
          </a:p>
        </p:txBody>
      </p:sp>
      <p:sp>
        <p:nvSpPr>
          <p:cNvPr id="359" name="Part 3 ——design idea"/>
          <p:cNvSpPr txBox="1">
            <a:spLocks noGrp="1"/>
          </p:cNvSpPr>
          <p:nvPr>
            <p:ph type="title"/>
          </p:nvPr>
        </p:nvSpPr>
        <p:spPr>
          <a:xfrm>
            <a:off x="172592" y="155983"/>
            <a:ext cx="8798816" cy="473203"/>
          </a:xfrm>
          <a:prstGeom prst="rect">
            <a:avLst/>
          </a:prstGeom>
        </p:spPr>
        <p:txBody>
          <a:bodyPr/>
          <a:lstStyle/>
          <a:p>
            <a:r>
              <a:t>Part 3 ——design idea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箭头 箭头" descr="箭头 箭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88" y="3056058"/>
            <a:ext cx="730878" cy="312950"/>
          </a:xfrm>
          <a:prstGeom prst="rect">
            <a:avLst/>
          </a:prstGeom>
          <a:ln w="12700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62" name="箭头 箭头" descr="箭头 箭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64" y="2926050"/>
            <a:ext cx="636667" cy="286483"/>
          </a:xfrm>
          <a:prstGeom prst="rect">
            <a:avLst/>
          </a:prstGeom>
          <a:ln w="12700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63" name="First Design"/>
          <p:cNvSpPr txBox="1"/>
          <p:nvPr/>
        </p:nvSpPr>
        <p:spPr>
          <a:xfrm>
            <a:off x="1463378" y="1645429"/>
            <a:ext cx="123609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914376">
              <a:defRPr sz="1800">
                <a:solidFill>
                  <a:srgbClr val="FEAD00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First </a:t>
            </a:r>
            <a:r>
              <a:rPr>
                <a:solidFill>
                  <a:srgbClr val="FFC000"/>
                </a:solidFill>
              </a:rPr>
              <a:t>Design</a:t>
            </a:r>
          </a:p>
        </p:txBody>
      </p:sp>
      <p:pic>
        <p:nvPicPr>
          <p:cNvPr id="364" name="内容占位符 4" descr="内容占位符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54" y="2112822"/>
            <a:ext cx="1986741" cy="259914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文本框 1"/>
          <p:cNvSpPr txBox="1"/>
          <p:nvPr/>
        </p:nvSpPr>
        <p:spPr>
          <a:xfrm>
            <a:off x="5647965" y="1657667"/>
            <a:ext cx="16768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914376">
              <a:defRPr sz="1800">
                <a:solidFill>
                  <a:srgbClr val="FFC000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After iterate</a:t>
            </a:r>
          </a:p>
        </p:txBody>
      </p:sp>
      <p:pic>
        <p:nvPicPr>
          <p:cNvPr id="366" name="图片 13" descr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86" y="2112822"/>
            <a:ext cx="1986742" cy="2569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图片 14" descr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327" y="2112822"/>
            <a:ext cx="2043571" cy="262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图形 4" descr="图形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748" y="3598885"/>
            <a:ext cx="256579" cy="256579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High-Fi Prototype"/>
          <p:cNvSpPr txBox="1"/>
          <p:nvPr/>
        </p:nvSpPr>
        <p:spPr>
          <a:xfrm>
            <a:off x="1487576" y="138637"/>
            <a:ext cx="6493487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normAutofit/>
          </a:bodyPr>
          <a:lstStyle>
            <a:lvl1pPr algn="ctr" defTabSz="630936">
              <a:lnSpc>
                <a:spcPct val="90000"/>
              </a:lnSpc>
              <a:spcBef>
                <a:spcPts val="600"/>
              </a:spcBef>
              <a:defRPr sz="2392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4 —— Iterate Process Of Design</a:t>
            </a:r>
          </a:p>
        </p:txBody>
      </p:sp>
      <p:sp>
        <p:nvSpPr>
          <p:cNvPr id="370" name="How It Changed in Myself?"/>
          <p:cNvSpPr txBox="1">
            <a:spLocks noGrp="1"/>
          </p:cNvSpPr>
          <p:nvPr>
            <p:ph type="body" sz="quarter" idx="4294967295"/>
          </p:nvPr>
        </p:nvSpPr>
        <p:spPr>
          <a:xfrm>
            <a:off x="0" y="1121397"/>
            <a:ext cx="8239126" cy="350544"/>
          </a:xfrm>
          <a:prstGeom prst="rect">
            <a:avLst/>
          </a:prstGeom>
        </p:spPr>
        <p:txBody>
          <a:bodyPr lIns="17144" tIns="17144" rIns="17144" bIns="17144">
            <a:normAutofit lnSpcReduction="10000"/>
          </a:bodyPr>
          <a:lstStyle>
            <a:lvl1pPr marL="0" indent="114300" defTabSz="309562">
              <a:buSzTx/>
              <a:buNone/>
              <a:defRPr sz="2000">
                <a:solidFill>
                  <a:srgbClr val="00A2FF"/>
                </a:solidFill>
              </a:defRPr>
            </a:lvl1pPr>
          </a:lstStyle>
          <a:p>
            <a:r>
              <a:rPr dirty="0"/>
              <a:t>How It Iterate for our fitness page from Low-fi to High-Fi</a:t>
            </a:r>
          </a:p>
        </p:txBody>
      </p:sp>
      <p:sp>
        <p:nvSpPr>
          <p:cNvPr id="371" name="Fun Facts in Improvement"/>
          <p:cNvSpPr txBox="1">
            <a:spLocks noGrp="1"/>
          </p:cNvSpPr>
          <p:nvPr>
            <p:ph type="title" idx="4294967295"/>
          </p:nvPr>
        </p:nvSpPr>
        <p:spPr>
          <a:xfrm>
            <a:off x="181904" y="594185"/>
            <a:ext cx="8239126" cy="537437"/>
          </a:xfrm>
          <a:prstGeom prst="rect">
            <a:avLst/>
          </a:prstGeom>
        </p:spPr>
        <p:txBody>
          <a:bodyPr lIns="19050" tIns="19050" rIns="19050" bIns="19050"/>
          <a:lstStyle>
            <a:lvl1pPr>
              <a:defRPr spc="-65">
                <a:solidFill>
                  <a:srgbClr val="FEAD00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t>Fun Facts in Improvement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截屏2022-07-28 22.26.31.png" descr="截屏2022-07-28 22.26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6" y="2043225"/>
            <a:ext cx="1290484" cy="2660381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文本框 5"/>
          <p:cNvSpPr txBox="1"/>
          <p:nvPr/>
        </p:nvSpPr>
        <p:spPr>
          <a:xfrm>
            <a:off x="685800" y="1635674"/>
            <a:ext cx="1593669" cy="1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 defTabSz="914376">
              <a:defRPr sz="1000">
                <a:solidFill>
                  <a:srgbClr val="FEAD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First Design For High-Fi</a:t>
            </a:r>
          </a:p>
        </p:txBody>
      </p:sp>
      <p:pic>
        <p:nvPicPr>
          <p:cNvPr id="375" name="箭头 箭头" descr="箭头 箭头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359" y="3014253"/>
            <a:ext cx="567890" cy="227392"/>
          </a:xfrm>
          <a:prstGeom prst="rect">
            <a:avLst/>
          </a:prstGeom>
          <a:ln w="12700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76" name="图片 8" descr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998" y="1992085"/>
            <a:ext cx="1306355" cy="282288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文本框 9"/>
          <p:cNvSpPr txBox="1"/>
          <p:nvPr/>
        </p:nvSpPr>
        <p:spPr>
          <a:xfrm>
            <a:off x="3528732" y="1621196"/>
            <a:ext cx="148523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914376">
              <a:defRPr sz="1200">
                <a:solidFill>
                  <a:srgbClr val="FFC000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After first iterate</a:t>
            </a:r>
          </a:p>
        </p:txBody>
      </p:sp>
      <p:pic>
        <p:nvPicPr>
          <p:cNvPr id="378" name="箭头 箭头" descr="箭头 箭头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624" y="3014253"/>
            <a:ext cx="567890" cy="227392"/>
          </a:xfrm>
          <a:prstGeom prst="rect">
            <a:avLst/>
          </a:prstGeom>
          <a:ln w="12700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79" name="图片 12" descr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352" y="1986668"/>
            <a:ext cx="1306354" cy="2833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图片 14" descr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891" y="1992085"/>
            <a:ext cx="2620271" cy="2750616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文本框 15"/>
          <p:cNvSpPr txBox="1"/>
          <p:nvPr/>
        </p:nvSpPr>
        <p:spPr>
          <a:xfrm>
            <a:off x="6916783" y="1635674"/>
            <a:ext cx="1652452" cy="1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 defTabSz="914376">
              <a:defRPr sz="1000">
                <a:solidFill>
                  <a:srgbClr val="FEAD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Final Version of High-Fi</a:t>
            </a:r>
          </a:p>
        </p:txBody>
      </p:sp>
      <p:pic>
        <p:nvPicPr>
          <p:cNvPr id="382" name="图形 16" descr="图形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308" y="3716451"/>
            <a:ext cx="256579" cy="256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图形 17" descr="图形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80" y="3647871"/>
            <a:ext cx="256579" cy="256578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High-Fi Prototype"/>
          <p:cNvSpPr txBox="1"/>
          <p:nvPr/>
        </p:nvSpPr>
        <p:spPr>
          <a:xfrm>
            <a:off x="1487576" y="138637"/>
            <a:ext cx="6493487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normAutofit/>
          </a:bodyPr>
          <a:lstStyle>
            <a:lvl1pPr algn="ctr" defTabSz="630936">
              <a:lnSpc>
                <a:spcPct val="90000"/>
              </a:lnSpc>
              <a:spcBef>
                <a:spcPts val="600"/>
              </a:spcBef>
              <a:defRPr sz="2392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4 —— Iterate Process Of Design</a:t>
            </a:r>
          </a:p>
        </p:txBody>
      </p:sp>
      <p:sp>
        <p:nvSpPr>
          <p:cNvPr id="385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0" y="1102505"/>
            <a:ext cx="8239126" cy="350543"/>
          </a:xfrm>
          <a:prstGeom prst="rect">
            <a:avLst/>
          </a:prstGeom>
        </p:spPr>
        <p:txBody>
          <a:bodyPr lIns="17144" tIns="17144" rIns="17144" bIns="17144">
            <a:normAutofit lnSpcReduction="10000"/>
          </a:bodyPr>
          <a:lstStyle>
            <a:lvl1pPr marL="0" indent="114300" defTabSz="309562">
              <a:buSzTx/>
              <a:buNone/>
              <a:defRPr sz="2000">
                <a:solidFill>
                  <a:srgbClr val="00A2FF"/>
                </a:solidFill>
              </a:defRPr>
            </a:lvl1pPr>
          </a:lstStyle>
          <a:p>
            <a:r>
              <a:rPr dirty="0"/>
              <a:t>How It Iterate for our fitness page from Low-fi to High-Fi</a:t>
            </a:r>
          </a:p>
        </p:txBody>
      </p:sp>
      <p:sp>
        <p:nvSpPr>
          <p:cNvPr id="386" name="标题 1"/>
          <p:cNvSpPr txBox="1">
            <a:spLocks noGrp="1"/>
          </p:cNvSpPr>
          <p:nvPr>
            <p:ph type="title" idx="4294967295"/>
          </p:nvPr>
        </p:nvSpPr>
        <p:spPr>
          <a:xfrm>
            <a:off x="181904" y="594185"/>
            <a:ext cx="8239126" cy="537437"/>
          </a:xfrm>
          <a:prstGeom prst="rect">
            <a:avLst/>
          </a:prstGeom>
        </p:spPr>
        <p:txBody>
          <a:bodyPr lIns="19050" tIns="19050" rIns="19050" bIns="19050"/>
          <a:lstStyle>
            <a:lvl1pPr>
              <a:defRPr spc="-65">
                <a:solidFill>
                  <a:srgbClr val="FEAD00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t>Fun Facts in Improvement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截屏2022-07-29 22.13.16.png" descr="截屏2022-07-29 22.13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7" y="1783818"/>
            <a:ext cx="2076973" cy="2897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截屏2022-07-29 22.13.25.png" descr="截屏2022-07-29 22.13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513" y="1783818"/>
            <a:ext cx="2076974" cy="2897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截屏2022-07-29 22.18.50.png" descr="截屏2022-07-29 22.18.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113" y="1642873"/>
            <a:ext cx="1644320" cy="331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箭头 箭头" descr="箭头 箭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1340" y="3027804"/>
            <a:ext cx="834603" cy="409462"/>
          </a:xfrm>
          <a:prstGeom prst="rect">
            <a:avLst/>
          </a:prstGeom>
          <a:ln w="12700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92" name="箭头 箭头" descr="箭头 箭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308" y="3027804"/>
            <a:ext cx="834603" cy="409462"/>
          </a:xfrm>
          <a:prstGeom prst="rect">
            <a:avLst/>
          </a:prstGeom>
          <a:ln w="12700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93" name="First Design"/>
          <p:cNvSpPr txBox="1"/>
          <p:nvPr/>
        </p:nvSpPr>
        <p:spPr>
          <a:xfrm>
            <a:off x="714628" y="1407417"/>
            <a:ext cx="123609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914376">
              <a:defRPr sz="1800">
                <a:solidFill>
                  <a:srgbClr val="FEAD00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t>First Design</a:t>
            </a:r>
          </a:p>
        </p:txBody>
      </p:sp>
      <p:sp>
        <p:nvSpPr>
          <p:cNvPr id="394" name="After Test"/>
          <p:cNvSpPr txBox="1"/>
          <p:nvPr/>
        </p:nvSpPr>
        <p:spPr>
          <a:xfrm>
            <a:off x="3933265" y="1403195"/>
            <a:ext cx="127746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914376">
              <a:defRPr sz="1800">
                <a:solidFill>
                  <a:srgbClr val="FEAD00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After Iterate</a:t>
            </a:r>
          </a:p>
        </p:txBody>
      </p:sp>
      <p:sp>
        <p:nvSpPr>
          <p:cNvPr id="395" name="High-Fi Prototype"/>
          <p:cNvSpPr txBox="1"/>
          <p:nvPr/>
        </p:nvSpPr>
        <p:spPr>
          <a:xfrm>
            <a:off x="6576270" y="1299303"/>
            <a:ext cx="184051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914376">
              <a:defRPr sz="1800">
                <a:solidFill>
                  <a:srgbClr val="FEAD00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t>High-Fi Prototype</a:t>
            </a:r>
          </a:p>
        </p:txBody>
      </p:sp>
      <p:sp>
        <p:nvSpPr>
          <p:cNvPr id="396" name="High-Fi Prototype"/>
          <p:cNvSpPr txBox="1"/>
          <p:nvPr/>
        </p:nvSpPr>
        <p:spPr>
          <a:xfrm>
            <a:off x="1487576" y="138637"/>
            <a:ext cx="6493487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normAutofit/>
          </a:bodyPr>
          <a:lstStyle>
            <a:lvl1pPr algn="ctr" defTabSz="630936">
              <a:lnSpc>
                <a:spcPct val="90000"/>
              </a:lnSpc>
              <a:spcBef>
                <a:spcPts val="600"/>
              </a:spcBef>
              <a:defRPr sz="2392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4 —— Iterate Process Of Design</a:t>
            </a:r>
          </a:p>
        </p:txBody>
      </p:sp>
      <p:sp>
        <p:nvSpPr>
          <p:cNvPr id="397" name="Fun Facts in Improvement"/>
          <p:cNvSpPr txBox="1">
            <a:spLocks noGrp="1"/>
          </p:cNvSpPr>
          <p:nvPr>
            <p:ph type="title" idx="4294967295"/>
          </p:nvPr>
        </p:nvSpPr>
        <p:spPr>
          <a:xfrm>
            <a:off x="181904" y="594185"/>
            <a:ext cx="8239126" cy="537437"/>
          </a:xfrm>
          <a:prstGeom prst="rect">
            <a:avLst/>
          </a:prstGeom>
        </p:spPr>
        <p:txBody>
          <a:bodyPr lIns="19050" tIns="19050" rIns="19050" bIns="19050"/>
          <a:lstStyle>
            <a:lvl1pPr>
              <a:defRPr spc="-65">
                <a:solidFill>
                  <a:srgbClr val="FEAD00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t>Fun Facts in Improvement</a:t>
            </a:r>
          </a:p>
        </p:txBody>
      </p:sp>
      <p:sp>
        <p:nvSpPr>
          <p:cNvPr id="398" name="How It Changed in Shop?"/>
          <p:cNvSpPr txBox="1">
            <a:spLocks noGrp="1"/>
          </p:cNvSpPr>
          <p:nvPr>
            <p:ph type="body" sz="quarter" idx="4294967295"/>
          </p:nvPr>
        </p:nvSpPr>
        <p:spPr>
          <a:xfrm>
            <a:off x="0" y="1045514"/>
            <a:ext cx="8239126" cy="350543"/>
          </a:xfrm>
          <a:prstGeom prst="rect">
            <a:avLst/>
          </a:prstGeom>
        </p:spPr>
        <p:txBody>
          <a:bodyPr lIns="17144" tIns="17144" rIns="17144" bIns="17144">
            <a:normAutofit lnSpcReduction="10000"/>
          </a:bodyPr>
          <a:lstStyle>
            <a:lvl1pPr marL="0" indent="114300" defTabSz="309562">
              <a:buSzTx/>
              <a:buNone/>
              <a:defRPr sz="2000">
                <a:solidFill>
                  <a:srgbClr val="00A2FF"/>
                </a:solidFill>
              </a:defRPr>
            </a:lvl1pPr>
          </a:lstStyle>
          <a:p>
            <a:r>
              <a:rPr dirty="0"/>
              <a:t>How It Iterate for our fitness page from Low-fi to High-Fi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1659413095436817.mp4" descr="1659413095436817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5361" y="618702"/>
            <a:ext cx="2545199" cy="4524798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High-Fi Prototype"/>
          <p:cNvSpPr txBox="1"/>
          <p:nvPr/>
        </p:nvSpPr>
        <p:spPr>
          <a:xfrm>
            <a:off x="1487576" y="138637"/>
            <a:ext cx="6742024" cy="681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normAutofit/>
          </a:bodyPr>
          <a:lstStyle>
            <a:lvl1pPr algn="ctr" defTabSz="630936">
              <a:lnSpc>
                <a:spcPct val="90000"/>
              </a:lnSpc>
              <a:spcBef>
                <a:spcPts val="600"/>
              </a:spcBef>
              <a:defRPr sz="2392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rPr dirty="0"/>
              <a:t>Part 4 —— Iterate Process Of Design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3" fill="hold"/>
                                        <p:tgtEl>
                                          <p:spTgt spid="4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0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65;p14" descr="Google Shape;65;p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51351">
            <a:off x="155150" y="2747632"/>
            <a:ext cx="3536952" cy="1988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oogle Shape;66;p14" descr="Google Shape;66;p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675" y="2255626"/>
            <a:ext cx="3847251" cy="2972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oogle Shape;67;p14" descr="Google Shape;67;p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70909">
            <a:off x="5659025" y="528325"/>
            <a:ext cx="3345427" cy="225215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Google Shape;68;p14"/>
          <p:cNvSpPr txBox="1"/>
          <p:nvPr/>
        </p:nvSpPr>
        <p:spPr>
          <a:xfrm rot="21352540">
            <a:off x="240514" y="671413"/>
            <a:ext cx="4776069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t>How many times did you give up your fitness plan?</a:t>
            </a:r>
          </a:p>
        </p:txBody>
      </p:sp>
      <p:sp>
        <p:nvSpPr>
          <p:cNvPr id="198" name="Google Shape;69;p14"/>
          <p:cNvSpPr/>
          <p:nvPr/>
        </p:nvSpPr>
        <p:spPr>
          <a:xfrm>
            <a:off x="5279950" y="2970624"/>
            <a:ext cx="1857900" cy="1605902"/>
          </a:xfrm>
          <a:prstGeom prst="line">
            <a:avLst/>
          </a:prstGeom>
          <a:ln w="762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9" name="Google Shape;70;p14"/>
          <p:cNvSpPr/>
          <p:nvPr/>
        </p:nvSpPr>
        <p:spPr>
          <a:xfrm flipV="1">
            <a:off x="5363924" y="2876249"/>
            <a:ext cx="1501201" cy="1721401"/>
          </a:xfrm>
          <a:prstGeom prst="line">
            <a:avLst/>
          </a:prstGeom>
          <a:ln w="762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59;p13"/>
          <p:cNvSpPr txBox="1"/>
          <p:nvPr/>
        </p:nvSpPr>
        <p:spPr>
          <a:xfrm>
            <a:off x="5211624" y="2624200"/>
            <a:ext cx="3576001" cy="70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 b="1"/>
            </a:pPr>
            <a:r>
              <a:t>D17 – </a:t>
            </a:r>
            <a:r>
              <a:rPr>
                <a:solidFill>
                  <a:srgbClr val="121212"/>
                </a:solidFill>
              </a:rPr>
              <a:t>Energetic Snorlax</a:t>
            </a:r>
          </a:p>
        </p:txBody>
      </p:sp>
      <p:sp>
        <p:nvSpPr>
          <p:cNvPr id="404" name="(1) LI, Ang (2) QIN, Yifan (3) QU, Ziyang (4) WANG, Zeyang (5) ZHANG, Chengshuo (6) ZHANG, Xuchen"/>
          <p:cNvSpPr txBox="1"/>
          <p:nvPr/>
        </p:nvSpPr>
        <p:spPr>
          <a:xfrm>
            <a:off x="852891" y="3851519"/>
            <a:ext cx="755079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spcBef>
                <a:spcPts val="1200"/>
              </a:spcBef>
              <a:defRPr sz="1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(1) LI, Ang (2) QIN, Yifan (3) QU, Ziyang (4) WANG, Zeyang (5) ZHANG, Chengshuo (6) ZHANG, Xuchen </a:t>
            </a:r>
          </a:p>
        </p:txBody>
      </p:sp>
      <p:sp>
        <p:nvSpPr>
          <p:cNvPr id="405" name="Thank you for watching"/>
          <p:cNvSpPr txBox="1"/>
          <p:nvPr/>
        </p:nvSpPr>
        <p:spPr>
          <a:xfrm>
            <a:off x="1159494" y="1010927"/>
            <a:ext cx="6568977" cy="666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600" b="1"/>
            </a:lvl1pPr>
          </a:lstStyle>
          <a:p>
            <a:r>
              <a:t>Thank you for watching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128;p18" descr="Google Shape;128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25" y="3382724"/>
            <a:ext cx="1418400" cy="57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Google Shape;129;p18" descr="Google Shape;129;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8" y="1856200"/>
            <a:ext cx="1418400" cy="57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Google Shape;130;p18" descr="Google Shape;130;p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47" y="1955747"/>
            <a:ext cx="373651" cy="37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Google Shape;131;p18" descr="Google Shape;131;p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13" y="3454875"/>
            <a:ext cx="461026" cy="428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oogle Shape;132;p18" descr="Google Shape;132;p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824" y="1856213"/>
            <a:ext cx="1670401" cy="57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Google Shape;134;p18"/>
          <p:cNvSpPr txBox="1"/>
          <p:nvPr/>
        </p:nvSpPr>
        <p:spPr>
          <a:xfrm>
            <a:off x="1654424" y="1957900"/>
            <a:ext cx="14148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 b="1"/>
            </a:lvl1pPr>
          </a:lstStyle>
          <a:p>
            <a:r>
              <a:t>Problem Space</a:t>
            </a:r>
          </a:p>
        </p:txBody>
      </p:sp>
      <p:sp>
        <p:nvSpPr>
          <p:cNvPr id="207" name="Google Shape;136;p18"/>
          <p:cNvSpPr txBox="1"/>
          <p:nvPr/>
        </p:nvSpPr>
        <p:spPr>
          <a:xfrm>
            <a:off x="3391199" y="1950124"/>
            <a:ext cx="5752801" cy="36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spcBef>
                <a:spcPts val="1200"/>
              </a:spcBef>
              <a:defRPr sz="1300" b="1"/>
            </a:lvl1pPr>
          </a:lstStyle>
          <a:p>
            <a:r>
              <a:t>Design a product to help people to start the physical activity</a:t>
            </a:r>
          </a:p>
        </p:txBody>
      </p:sp>
      <p:pic>
        <p:nvPicPr>
          <p:cNvPr id="208" name="Google Shape;137;p18" descr="Google Shape;137;p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824" y="3382562"/>
            <a:ext cx="1670401" cy="57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oogle Shape;138;p18"/>
          <p:cNvSpPr txBox="1"/>
          <p:nvPr/>
        </p:nvSpPr>
        <p:spPr>
          <a:xfrm>
            <a:off x="1654424" y="3484274"/>
            <a:ext cx="14148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 b="1"/>
            </a:lvl1pPr>
          </a:lstStyle>
          <a:p>
            <a:r>
              <a:t>Target Audience</a:t>
            </a:r>
          </a:p>
        </p:txBody>
      </p:sp>
      <p:sp>
        <p:nvSpPr>
          <p:cNvPr id="210" name="Google Shape;139;p18"/>
          <p:cNvSpPr txBox="1"/>
          <p:nvPr/>
        </p:nvSpPr>
        <p:spPr>
          <a:xfrm>
            <a:off x="3391199" y="3382574"/>
            <a:ext cx="5752801" cy="956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1300" b="1"/>
            </a:pPr>
            <a:r>
              <a:t>people aged between 18 and 40 years old who easily give up their fitness plan</a:t>
            </a:r>
          </a:p>
          <a:p>
            <a:pPr>
              <a:lnSpc>
                <a:spcPct val="115000"/>
              </a:lnSpc>
              <a:spcBef>
                <a:spcPts val="1200"/>
              </a:spcBef>
              <a:defRPr sz="1300"/>
            </a:pPr>
            <a:r>
              <a:t>.</a:t>
            </a:r>
          </a:p>
        </p:txBody>
      </p:sp>
      <p:sp>
        <p:nvSpPr>
          <p:cNvPr id="211" name="矩形 3"/>
          <p:cNvSpPr txBox="1"/>
          <p:nvPr/>
        </p:nvSpPr>
        <p:spPr>
          <a:xfrm>
            <a:off x="1622875" y="-16842"/>
            <a:ext cx="6156770" cy="74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2600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1 ——Problem space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矩形 1"/>
          <p:cNvSpPr txBox="1"/>
          <p:nvPr/>
        </p:nvSpPr>
        <p:spPr>
          <a:xfrm>
            <a:off x="599269" y="1959803"/>
            <a:ext cx="2329883" cy="1489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pPr defTabSz="610361">
              <a:lnSpc>
                <a:spcPct val="90000"/>
              </a:lnSpc>
              <a:spcBef>
                <a:spcPts val="400"/>
              </a:spcBef>
              <a:defRPr sz="1068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0" indent="-152590" defTabSz="610361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068">
                <a:latin typeface="Calibri"/>
                <a:ea typeface="Calibri"/>
                <a:cs typeface="Calibri"/>
                <a:sym typeface="Calibri"/>
              </a:defRPr>
            </a:pPr>
            <a:r>
              <a:t>Survey: 1254 results</a:t>
            </a:r>
          </a:p>
          <a:p>
            <a:pPr marL="0" indent="-152590" defTabSz="610361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068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0" indent="-152590" defTabSz="610361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068">
                <a:latin typeface="Calibri"/>
                <a:ea typeface="Calibri"/>
                <a:cs typeface="Calibri"/>
                <a:sym typeface="Calibri"/>
              </a:defRPr>
            </a:pPr>
            <a:r>
              <a:t>Interview: 9 stakeholders</a:t>
            </a:r>
          </a:p>
          <a:p>
            <a:pPr marL="0" indent="-152590" defTabSz="610361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068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0" indent="-152590" defTabSz="610361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068">
                <a:latin typeface="Calibri"/>
                <a:ea typeface="Calibri"/>
                <a:cs typeface="Calibri"/>
                <a:sym typeface="Calibri"/>
              </a:defRPr>
            </a:pPr>
            <a:r>
              <a:t>Observation: 2current students </a:t>
            </a:r>
          </a:p>
        </p:txBody>
      </p:sp>
      <p:pic>
        <p:nvPicPr>
          <p:cNvPr id="214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514" y="1531108"/>
            <a:ext cx="6012520" cy="279582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矩形 2"/>
          <p:cNvSpPr txBox="1"/>
          <p:nvPr/>
        </p:nvSpPr>
        <p:spPr>
          <a:xfrm>
            <a:off x="7773290" y="3839092"/>
            <a:ext cx="724076" cy="20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685800">
              <a:defRPr sz="1000" b="1">
                <a:solidFill>
                  <a:srgbClr val="4472C4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Age</a:t>
            </a:r>
          </a:p>
        </p:txBody>
      </p:sp>
      <p:sp>
        <p:nvSpPr>
          <p:cNvPr id="216" name="矩形 22"/>
          <p:cNvSpPr txBox="1"/>
          <p:nvPr/>
        </p:nvSpPr>
        <p:spPr>
          <a:xfrm>
            <a:off x="3199558" y="1199861"/>
            <a:ext cx="1168992" cy="20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685800">
              <a:defRPr sz="1000" b="1">
                <a:solidFill>
                  <a:srgbClr val="4472C4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Number of people</a:t>
            </a:r>
          </a:p>
        </p:txBody>
      </p:sp>
      <p:sp>
        <p:nvSpPr>
          <p:cNvPr id="217" name="文本框 20"/>
          <p:cNvSpPr txBox="1"/>
          <p:nvPr/>
        </p:nvSpPr>
        <p:spPr>
          <a:xfrm>
            <a:off x="4437129" y="4326928"/>
            <a:ext cx="1868153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Figure 1: Age Distribution</a:t>
            </a:r>
          </a:p>
        </p:txBody>
      </p:sp>
      <p:sp>
        <p:nvSpPr>
          <p:cNvPr id="218" name="矩形 3"/>
          <p:cNvSpPr txBox="1"/>
          <p:nvPr/>
        </p:nvSpPr>
        <p:spPr>
          <a:xfrm>
            <a:off x="1622875" y="-16842"/>
            <a:ext cx="6156770" cy="74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algn="ctr" defTabSz="637794">
              <a:lnSpc>
                <a:spcPct val="90000"/>
              </a:lnSpc>
              <a:spcBef>
                <a:spcPts val="600"/>
              </a:spcBef>
              <a:defRPr sz="2418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2 ——User research analysis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矩形 4"/>
          <p:cNvSpPr txBox="1"/>
          <p:nvPr/>
        </p:nvSpPr>
        <p:spPr>
          <a:xfrm>
            <a:off x="6285754" y="2021619"/>
            <a:ext cx="2761748" cy="1536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685800"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Main reasons</a:t>
            </a:r>
          </a:p>
          <a:p>
            <a:pPr defTabSz="685800"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326571" indent="-326571" defTabSz="685800">
              <a:buSzPct val="100000"/>
              <a:buFont typeface="Arial"/>
              <a:buChar char="•"/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Too busy</a:t>
            </a:r>
          </a:p>
          <a:p>
            <a:pPr defTabSz="685800"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326571" indent="-326571" defTabSz="685800">
              <a:buSzPct val="100000"/>
              <a:buFont typeface="Arial"/>
              <a:buChar char="•"/>
              <a:defRPr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Lack of motivation</a:t>
            </a:r>
          </a:p>
        </p:txBody>
      </p:sp>
      <p:sp>
        <p:nvSpPr>
          <p:cNvPr id="223" name="箭头: 右 7"/>
          <p:cNvSpPr/>
          <p:nvPr/>
        </p:nvSpPr>
        <p:spPr>
          <a:xfrm>
            <a:off x="483911" y="2249082"/>
            <a:ext cx="387627" cy="2143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3175">
            <a:solidFill>
              <a:srgbClr val="32538F"/>
            </a:solidFill>
            <a:miter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箭头: 右 33"/>
          <p:cNvSpPr/>
          <p:nvPr/>
        </p:nvSpPr>
        <p:spPr>
          <a:xfrm>
            <a:off x="483911" y="2855547"/>
            <a:ext cx="387627" cy="2143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3175">
            <a:solidFill>
              <a:srgbClr val="32538F"/>
            </a:solidFill>
            <a:miter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25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15" y="1934336"/>
            <a:ext cx="5197479" cy="2429269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文本框 10"/>
          <p:cNvSpPr txBox="1"/>
          <p:nvPr/>
        </p:nvSpPr>
        <p:spPr>
          <a:xfrm>
            <a:off x="-800867" y="1205940"/>
            <a:ext cx="7599490" cy="525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b">
            <a:normAutofit/>
          </a:bodyPr>
          <a:lstStyle>
            <a:lvl1pPr algn="ctr" defTabSz="685800">
              <a:lnSpc>
                <a:spcPct val="90000"/>
              </a:lnSpc>
              <a:spcBef>
                <a:spcPts val="400"/>
              </a:spcBef>
              <a:defRPr sz="2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What reason when you unwilling to exercise?</a:t>
            </a:r>
          </a:p>
        </p:txBody>
      </p:sp>
      <p:sp>
        <p:nvSpPr>
          <p:cNvPr id="227" name="矩形 3"/>
          <p:cNvSpPr txBox="1"/>
          <p:nvPr/>
        </p:nvSpPr>
        <p:spPr>
          <a:xfrm>
            <a:off x="1622875" y="-16842"/>
            <a:ext cx="6156770" cy="74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algn="ctr" defTabSz="637794">
              <a:lnSpc>
                <a:spcPct val="90000"/>
              </a:lnSpc>
              <a:spcBef>
                <a:spcPts val="600"/>
              </a:spcBef>
              <a:defRPr sz="2418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2 ——User research analysis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traight Connector 2056"/>
          <p:cNvSpPr/>
          <p:nvPr/>
        </p:nvSpPr>
        <p:spPr>
          <a:xfrm flipH="1">
            <a:off x="4571999" y="358311"/>
            <a:ext cx="1" cy="2743201"/>
          </a:xfrm>
          <a:prstGeom prst="line">
            <a:avLst/>
          </a:prstGeom>
          <a:ln w="76200">
            <a:solidFill>
              <a:schemeClr val="accent2">
                <a:lumOff val="21764"/>
              </a:schemeClr>
            </a:solidFill>
            <a:miter/>
          </a:ln>
        </p:spPr>
        <p:txBody>
          <a:bodyPr lIns="34289" tIns="34289" rIns="34289" bIns="34289"/>
          <a:lstStyle/>
          <a:p>
            <a:pPr defTabSz="6858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2" name="Rectangle 2058"/>
          <p:cNvSpPr/>
          <p:nvPr/>
        </p:nvSpPr>
        <p:spPr>
          <a:xfrm>
            <a:off x="283550" y="3475159"/>
            <a:ext cx="8579096" cy="1383193"/>
          </a:xfrm>
          <a:prstGeom prst="rect">
            <a:avLst/>
          </a:prstGeom>
          <a:solidFill>
            <a:srgbClr val="404040"/>
          </a:solidFill>
          <a:ln w="88900" cap="sq">
            <a:solidFill>
              <a:srgbClr val="404040"/>
            </a:solidFill>
            <a:miter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3" name="矩形 5"/>
          <p:cNvSpPr txBox="1"/>
          <p:nvPr/>
        </p:nvSpPr>
        <p:spPr>
          <a:xfrm>
            <a:off x="429943" y="3567478"/>
            <a:ext cx="8286311" cy="697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b">
            <a:normAutofit/>
          </a:bodyPr>
          <a:lstStyle/>
          <a:p>
            <a:pPr algn="ctr" defTabSz="617219">
              <a:lnSpc>
                <a:spcPct val="90000"/>
              </a:lnSpc>
              <a:spcBef>
                <a:spcPts val="400"/>
              </a:spcBef>
              <a:defRPr sz="3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Really Too Busy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？</a:t>
            </a:r>
          </a:p>
        </p:txBody>
      </p:sp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3" y="230798"/>
            <a:ext cx="2960751" cy="2998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32" y="558594"/>
            <a:ext cx="4091939" cy="234263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traight Connector 2060"/>
          <p:cNvSpPr/>
          <p:nvPr/>
        </p:nvSpPr>
        <p:spPr>
          <a:xfrm>
            <a:off x="1657350" y="4304018"/>
            <a:ext cx="5829300" cy="1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34289" tIns="34289" rIns="34289" bIns="34289"/>
          <a:lstStyle/>
          <a:p>
            <a:pPr defTabSz="6858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48" y="1773031"/>
            <a:ext cx="1050279" cy="32865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文本框 5"/>
          <p:cNvSpPr txBox="1"/>
          <p:nvPr/>
        </p:nvSpPr>
        <p:spPr>
          <a:xfrm>
            <a:off x="1156040" y="976083"/>
            <a:ext cx="4664577" cy="25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How much free time do you have each day?</a:t>
            </a:r>
          </a:p>
        </p:txBody>
      </p:sp>
      <p:sp>
        <p:nvSpPr>
          <p:cNvPr id="242" name="文本框 4"/>
          <p:cNvSpPr txBox="1"/>
          <p:nvPr/>
        </p:nvSpPr>
        <p:spPr>
          <a:xfrm>
            <a:off x="4944775" y="976083"/>
            <a:ext cx="3437592" cy="25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How long do you spend exercising every day?</a:t>
            </a:r>
          </a:p>
        </p:txBody>
      </p:sp>
      <p:pic>
        <p:nvPicPr>
          <p:cNvPr id="243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6" y="1992899"/>
            <a:ext cx="3115583" cy="1938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图片 10" descr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668" y="2798976"/>
            <a:ext cx="678751" cy="242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图片 12" descr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922" y="3847974"/>
            <a:ext cx="607304" cy="207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图片 14" descr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229" y="3619341"/>
            <a:ext cx="607304" cy="228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图片 16" descr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123" y="1869482"/>
            <a:ext cx="928819" cy="207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图片 18" descr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3415" y="1872531"/>
            <a:ext cx="2845528" cy="2144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图片 22" descr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9023" y="2168795"/>
            <a:ext cx="1000265" cy="22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图片 24" descr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2372" y="3986441"/>
            <a:ext cx="757344" cy="19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图片 26" descr="图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11110" y="2390282"/>
            <a:ext cx="714476" cy="19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图片 28" descr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4167" y="1926243"/>
            <a:ext cx="728766" cy="19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图片 30" descr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29961" y="1730162"/>
            <a:ext cx="985976" cy="20719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文本框 31"/>
          <p:cNvSpPr txBox="1"/>
          <p:nvPr/>
        </p:nvSpPr>
        <p:spPr>
          <a:xfrm>
            <a:off x="1646790" y="4207835"/>
            <a:ext cx="2111979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Figure 2: Free time per day</a:t>
            </a:r>
          </a:p>
        </p:txBody>
      </p:sp>
      <p:sp>
        <p:nvSpPr>
          <p:cNvPr id="255" name="文本框 32"/>
          <p:cNvSpPr txBox="1"/>
          <p:nvPr/>
        </p:nvSpPr>
        <p:spPr>
          <a:xfrm>
            <a:off x="5476389" y="4211418"/>
            <a:ext cx="2111979" cy="22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Figure 3: Exercise time per day</a:t>
            </a:r>
          </a:p>
        </p:txBody>
      </p:sp>
      <p:sp>
        <p:nvSpPr>
          <p:cNvPr id="256" name="矩形 3"/>
          <p:cNvSpPr txBox="1"/>
          <p:nvPr/>
        </p:nvSpPr>
        <p:spPr>
          <a:xfrm>
            <a:off x="1622875" y="-16842"/>
            <a:ext cx="6156770" cy="74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algn="ctr" defTabSz="637794">
              <a:lnSpc>
                <a:spcPct val="90000"/>
              </a:lnSpc>
              <a:spcBef>
                <a:spcPts val="600"/>
              </a:spcBef>
              <a:defRPr sz="2418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2 ——User research analysis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20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1" name="文本框 6"/>
          <p:cNvSpPr txBox="1"/>
          <p:nvPr/>
        </p:nvSpPr>
        <p:spPr>
          <a:xfrm>
            <a:off x="618931" y="1852194"/>
            <a:ext cx="1438353" cy="1322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pPr marL="0" indent="-161162" defTabSz="644651">
              <a:lnSpc>
                <a:spcPct val="150000"/>
              </a:lnSpc>
              <a:spcBef>
                <a:spcPts val="400"/>
              </a:spcBef>
              <a:buSzPct val="100000"/>
              <a:buFont typeface="Arial"/>
              <a:buChar char="•"/>
              <a:defRPr sz="1128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Being too busy is just an excuse, not the most important reason</a:t>
            </a:r>
          </a:p>
          <a:p>
            <a:pPr marL="0" indent="-161162" defTabSz="644651">
              <a:lnSpc>
                <a:spcPct val="150000"/>
              </a:lnSpc>
              <a:spcBef>
                <a:spcPts val="400"/>
              </a:spcBef>
              <a:buSzPct val="100000"/>
              <a:buFont typeface="Arial"/>
              <a:buChar char="•"/>
              <a:defRPr sz="1128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64" name="Group 2056"/>
          <p:cNvGrpSpPr/>
          <p:nvPr/>
        </p:nvGrpSpPr>
        <p:grpSpPr>
          <a:xfrm>
            <a:off x="8414467" y="0"/>
            <a:ext cx="729533" cy="1451482"/>
            <a:chOff x="0" y="112272"/>
            <a:chExt cx="729531" cy="1451480"/>
          </a:xfrm>
        </p:grpSpPr>
        <p:sp>
          <p:nvSpPr>
            <p:cNvPr id="262" name="Rectangle 2057"/>
            <p:cNvSpPr/>
            <p:nvPr/>
          </p:nvSpPr>
          <p:spPr>
            <a:xfrm rot="2700000">
              <a:off x="76596" y="918517"/>
              <a:ext cx="369840" cy="36983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3" name="Isosceles Triangle 2058"/>
            <p:cNvSpPr/>
            <p:nvPr/>
          </p:nvSpPr>
          <p:spPr>
            <a:xfrm rot="16200000">
              <a:off x="-360975" y="473246"/>
              <a:ext cx="1451481" cy="729533"/>
            </a:xfrm>
            <a:prstGeom prst="triangle">
              <a:avLst/>
            </a:prstGeom>
            <a:solidFill>
              <a:srgbClr val="FFC000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67" name="Group 2060"/>
          <p:cNvGrpSpPr/>
          <p:nvPr/>
        </p:nvGrpSpPr>
        <p:grpSpPr>
          <a:xfrm>
            <a:off x="-1" y="3451122"/>
            <a:ext cx="760547" cy="1513186"/>
            <a:chOff x="253514" y="117045"/>
            <a:chExt cx="760545" cy="1513184"/>
          </a:xfrm>
        </p:grpSpPr>
        <p:sp>
          <p:nvSpPr>
            <p:cNvPr id="265" name="Isosceles Triangle 2061"/>
            <p:cNvSpPr/>
            <p:nvPr/>
          </p:nvSpPr>
          <p:spPr>
            <a:xfrm rot="5400000">
              <a:off x="-122806" y="493365"/>
              <a:ext cx="1513186" cy="760546"/>
            </a:xfrm>
            <a:prstGeom prst="triangle">
              <a:avLst/>
            </a:prstGeom>
            <a:solidFill>
              <a:srgbClr val="4472C4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6" name="Rectangle 2062"/>
            <p:cNvSpPr/>
            <p:nvPr/>
          </p:nvSpPr>
          <p:spPr>
            <a:xfrm rot="2700000">
              <a:off x="574452" y="962453"/>
              <a:ext cx="364184" cy="364184"/>
            </a:xfrm>
            <a:prstGeom prst="rect">
              <a:avLst/>
            </a:prstGeom>
            <a:solidFill>
              <a:srgbClr val="4472C4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68" name="矩形 15"/>
          <p:cNvSpPr txBox="1"/>
          <p:nvPr/>
        </p:nvSpPr>
        <p:spPr>
          <a:xfrm>
            <a:off x="2085512" y="1252680"/>
            <a:ext cx="980993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685800">
              <a:defRPr sz="1200" b="1">
                <a:solidFill>
                  <a:srgbClr val="4472C4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percentage</a:t>
            </a:r>
          </a:p>
        </p:txBody>
      </p:sp>
      <p:sp>
        <p:nvSpPr>
          <p:cNvPr id="269" name="矩形 16"/>
          <p:cNvSpPr txBox="1"/>
          <p:nvPr/>
        </p:nvSpPr>
        <p:spPr>
          <a:xfrm>
            <a:off x="7496680" y="4131784"/>
            <a:ext cx="980993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685800">
              <a:defRPr sz="1200" b="1">
                <a:solidFill>
                  <a:srgbClr val="4472C4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Free time</a:t>
            </a:r>
          </a:p>
        </p:txBody>
      </p:sp>
      <p:pic>
        <p:nvPicPr>
          <p:cNvPr id="270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36" y="1575984"/>
            <a:ext cx="5322872" cy="2769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图片 17" descr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81" y="1929887"/>
            <a:ext cx="1000266" cy="221488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矩形: 圆角 4"/>
          <p:cNvSpPr/>
          <p:nvPr/>
        </p:nvSpPr>
        <p:spPr>
          <a:xfrm>
            <a:off x="2874927" y="1833640"/>
            <a:ext cx="1809587" cy="1476220"/>
          </a:xfrm>
          <a:prstGeom prst="roundRect">
            <a:avLst>
              <a:gd name="adj" fmla="val 26261"/>
            </a:avLst>
          </a:prstGeom>
          <a:ln w="25400">
            <a:solidFill>
              <a:srgbClr val="FF0000"/>
            </a:solidFill>
            <a:miter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73" name="图片 18" descr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867" y="2556461"/>
            <a:ext cx="757344" cy="192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图片 19" descr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527" y="3519990"/>
            <a:ext cx="714475" cy="19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图片 20" descr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381" y="3737750"/>
            <a:ext cx="728766" cy="19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图片 21" descr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867" y="3933897"/>
            <a:ext cx="985976" cy="20719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文本框 22"/>
          <p:cNvSpPr txBox="1"/>
          <p:nvPr/>
        </p:nvSpPr>
        <p:spPr>
          <a:xfrm>
            <a:off x="4065416" y="4464378"/>
            <a:ext cx="2028519" cy="41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Figure 4: Cross tabulations </a:t>
            </a:r>
          </a:p>
        </p:txBody>
      </p:sp>
      <p:graphicFrame>
        <p:nvGraphicFramePr>
          <p:cNvPr id="278" name="表格 11"/>
          <p:cNvGraphicFramePr/>
          <p:nvPr/>
        </p:nvGraphicFramePr>
        <p:xfrm>
          <a:off x="5565235" y="915629"/>
          <a:ext cx="3174312" cy="89954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7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849">
                <a:tc>
                  <a:txBody>
                    <a:bodyPr/>
                    <a:lstStyle/>
                    <a:p>
                      <a:pPr algn="l" defTabSz="685800">
                        <a:defRPr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Free time\Exercise time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more than 1 hour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49"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000" b="1">
                          <a:solidFill>
                            <a:srgbClr val="00206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More than 8 hours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60%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49"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000" b="1">
                          <a:solidFill>
                            <a:srgbClr val="00206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6-8 hours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000" b="1">
                          <a:solidFill>
                            <a:srgbClr val="00206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69%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9" name="矩形 3"/>
          <p:cNvSpPr txBox="1"/>
          <p:nvPr/>
        </p:nvSpPr>
        <p:spPr>
          <a:xfrm>
            <a:off x="1622875" y="-16842"/>
            <a:ext cx="6156770" cy="74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algn="ctr" defTabSz="637794">
              <a:lnSpc>
                <a:spcPct val="90000"/>
              </a:lnSpc>
              <a:spcBef>
                <a:spcPts val="600"/>
              </a:spcBef>
              <a:defRPr sz="2418" b="1" cap="all"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Part 2 ——User research analysis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4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4" name="Rectangle 4104"/>
          <p:cNvSpPr/>
          <p:nvPr/>
        </p:nvSpPr>
        <p:spPr>
          <a:xfrm rot="10800000" flipH="1">
            <a:off x="1" y="-1"/>
            <a:ext cx="9143999" cy="1181968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2F5597"/>
              </a:gs>
            </a:gsLst>
            <a:lin ang="6000000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5" name="Rectangle 4106"/>
          <p:cNvSpPr/>
          <p:nvPr/>
        </p:nvSpPr>
        <p:spPr>
          <a:xfrm>
            <a:off x="0" y="-1"/>
            <a:ext cx="6096642" cy="1181597"/>
          </a:xfrm>
          <a:prstGeom prst="rect">
            <a:avLst/>
          </a:prstGeom>
          <a:gradFill>
            <a:gsLst>
              <a:gs pos="0">
                <a:srgbClr val="4472C4">
                  <a:alpha val="41000"/>
                </a:srgbClr>
              </a:gs>
              <a:gs pos="74000">
                <a:srgbClr val="8FAADC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6" name="Rectangle 4108"/>
          <p:cNvSpPr/>
          <p:nvPr/>
        </p:nvSpPr>
        <p:spPr>
          <a:xfrm flipH="1">
            <a:off x="-3" y="-1"/>
            <a:ext cx="9144003" cy="1180734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rgbClr val="4472C4">
                  <a:alpha val="15000"/>
                </a:srgbClr>
              </a:gs>
            </a:gsLst>
            <a:lin ang="15600000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7" name="文本框 5"/>
          <p:cNvSpPr txBox="1"/>
          <p:nvPr/>
        </p:nvSpPr>
        <p:spPr>
          <a:xfrm>
            <a:off x="198364" y="222099"/>
            <a:ext cx="5229212" cy="86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685800">
              <a:lnSpc>
                <a:spcPct val="90000"/>
              </a:lnSpc>
              <a:spcBef>
                <a:spcPts val="400"/>
              </a:spcBef>
              <a:defRPr sz="2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Aside from exercising, how do you spend your free time? 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60" y="1727087"/>
            <a:ext cx="6012106" cy="267538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矩形 7"/>
          <p:cNvSpPr txBox="1"/>
          <p:nvPr/>
        </p:nvSpPr>
        <p:spPr>
          <a:xfrm>
            <a:off x="1058597" y="1421864"/>
            <a:ext cx="980993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685800">
              <a:defRPr sz="1200">
                <a:solidFill>
                  <a:srgbClr val="44546A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percentage</a:t>
            </a:r>
          </a:p>
        </p:txBody>
      </p:sp>
      <p:sp>
        <p:nvSpPr>
          <p:cNvPr id="290" name="文本框 9"/>
          <p:cNvSpPr txBox="1"/>
          <p:nvPr/>
        </p:nvSpPr>
        <p:spPr>
          <a:xfrm>
            <a:off x="7144300" y="3995810"/>
            <a:ext cx="878123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685800">
              <a:defRPr sz="1200">
                <a:solidFill>
                  <a:srgbClr val="44546A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Activity</a:t>
            </a:r>
          </a:p>
        </p:txBody>
      </p:sp>
      <p:sp>
        <p:nvSpPr>
          <p:cNvPr id="291" name="文本框 10"/>
          <p:cNvSpPr txBox="1"/>
          <p:nvPr/>
        </p:nvSpPr>
        <p:spPr>
          <a:xfrm>
            <a:off x="2994221" y="4386563"/>
            <a:ext cx="2794065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Figure 4: Activities other than exercise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Microsoft Macintosh PowerPoint</Application>
  <PresentationFormat>On-screen Show (16:9)</PresentationFormat>
  <Paragraphs>158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Microsoft YaHei UI</vt:lpstr>
      <vt:lpstr>Arial</vt:lpstr>
      <vt:lpstr>Calibri</vt:lpstr>
      <vt:lpstr>Calibri Light</vt:lpstr>
      <vt:lpstr>Helvetica</vt:lpstr>
      <vt:lpstr>Helvetica Neue</vt:lpstr>
      <vt:lpstr>Hoefler Text</vt:lpstr>
      <vt:lpstr>Speak Pro</vt:lpstr>
      <vt:lpstr>Times New Roman</vt:lpstr>
      <vt:lpstr>Times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 ——design idea</vt:lpstr>
      <vt:lpstr>Part 3 ——design idea</vt:lpstr>
      <vt:lpstr>Part 3 ——design idea</vt:lpstr>
      <vt:lpstr>Part 3 ——design idea</vt:lpstr>
      <vt:lpstr>Fun Facts in Improvement</vt:lpstr>
      <vt:lpstr>Fun Facts in Improvement</vt:lpstr>
      <vt:lpstr>Fun Facts in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Chengshuo Zhang</cp:lastModifiedBy>
  <cp:revision>1</cp:revision>
  <dcterms:modified xsi:type="dcterms:W3CDTF">2022-08-02T21:08:04Z</dcterms:modified>
</cp:coreProperties>
</file>